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0" r:id="rId2"/>
    <p:sldId id="262" r:id="rId3"/>
    <p:sldId id="263" r:id="rId4"/>
    <p:sldId id="261"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306"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9" r:id="rId39"/>
    <p:sldId id="296" r:id="rId40"/>
    <p:sldId id="297" r:id="rId41"/>
    <p:sldId id="298" r:id="rId42"/>
    <p:sldId id="300" r:id="rId43"/>
    <p:sldId id="301" r:id="rId44"/>
    <p:sldId id="307" r:id="rId45"/>
    <p:sldId id="308" r:id="rId46"/>
    <p:sldId id="309"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9619"/>
    <a:srgbClr val="FF6E15"/>
    <a:srgbClr val="D1D1D1"/>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54" d="100"/>
          <a:sy n="54" d="100"/>
        </p:scale>
        <p:origin x="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2235-8F02-47A4-9421-486AD780C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63B62-BD8C-4218-80F7-3EB7BDF6C93A}"/>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5DCD30-CC4E-417C-BF8E-926245C74677}"/>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5" name="Footer Placeholder 4">
            <a:extLst>
              <a:ext uri="{FF2B5EF4-FFF2-40B4-BE49-F238E27FC236}">
                <a16:creationId xmlns:a16="http://schemas.microsoft.com/office/drawing/2014/main" id="{03FA093E-0655-4B8D-A830-7AC676405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74397-C086-4B49-B722-5A271A0EF789}"/>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3472914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C6CF-FB2E-4A0F-BF63-995B2C5932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E34E7A-8DD6-48B3-BD00-36DAA70D9F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6E743-F3B5-4C57-BEDE-7B6C0B5B5820}"/>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5" name="Footer Placeholder 4">
            <a:extLst>
              <a:ext uri="{FF2B5EF4-FFF2-40B4-BE49-F238E27FC236}">
                <a16:creationId xmlns:a16="http://schemas.microsoft.com/office/drawing/2014/main" id="{777D3089-B823-4DAF-8517-AE6B9C9569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F32DE-0DF5-4ED7-A8D5-E08613EDF96E}"/>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3860092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9398EA-7B5A-48BA-9BAB-AB6ECBE9E1CC}"/>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F7E07E-4E49-4E61-949E-9273E3D38C38}"/>
              </a:ext>
            </a:extLst>
          </p:cNvPr>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B0F87-971B-44DC-8AAE-4F4255B8388C}"/>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5" name="Footer Placeholder 4">
            <a:extLst>
              <a:ext uri="{FF2B5EF4-FFF2-40B4-BE49-F238E27FC236}">
                <a16:creationId xmlns:a16="http://schemas.microsoft.com/office/drawing/2014/main" id="{27D44100-4C52-4BF0-829C-D5F1513B0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63A1F-1F07-4D35-B0C9-534951498977}"/>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427666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E1547-99C6-435A-9E32-78839A3512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1BDBC-CFC0-4C31-B825-19F44FD223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263B80-B6B3-4C25-BEDC-A69734A3CD91}"/>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5" name="Footer Placeholder 4">
            <a:extLst>
              <a:ext uri="{FF2B5EF4-FFF2-40B4-BE49-F238E27FC236}">
                <a16:creationId xmlns:a16="http://schemas.microsoft.com/office/drawing/2014/main" id="{A10D5E47-86A4-4A46-991E-ACBB06515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6E599-0869-4667-877A-204C669F22D2}"/>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3259448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0C2A-F0B5-4502-9996-86C94CDB83C6}"/>
              </a:ext>
            </a:extLst>
          </p:cNvPr>
          <p:cNvSpPr>
            <a:spLocks noGrp="1"/>
          </p:cNvSpPr>
          <p:nvPr>
            <p:ph type="title"/>
          </p:nvPr>
        </p:nvSpPr>
        <p:spPr>
          <a:xfrm>
            <a:off x="831851" y="1709746"/>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7181F3-3EA5-440B-B547-A15D6A8C2CF1}"/>
              </a:ext>
            </a:extLst>
          </p:cNvPr>
          <p:cNvSpPr>
            <a:spLocks noGrp="1"/>
          </p:cNvSpPr>
          <p:nvPr>
            <p:ph type="body" idx="1"/>
          </p:nvPr>
        </p:nvSpPr>
        <p:spPr>
          <a:xfrm>
            <a:off x="831851" y="4589471"/>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F0DDDC-C945-4667-A28A-7A7DD29CA535}"/>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5" name="Footer Placeholder 4">
            <a:extLst>
              <a:ext uri="{FF2B5EF4-FFF2-40B4-BE49-F238E27FC236}">
                <a16:creationId xmlns:a16="http://schemas.microsoft.com/office/drawing/2014/main" id="{0BA868D7-1DBB-4C84-B4A3-76CBA586D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17022-7390-4B0B-A8DC-93C8AD8ABC67}"/>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3019643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6B3D-FA05-4105-937A-C04978DB04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81BB08-C7B6-402E-8AF5-4B0EF10126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8E8252-1CFF-4C88-972F-CC401E340E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BE2BF0-99BD-4856-AEBE-D1B0B31282A2}"/>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6" name="Footer Placeholder 5">
            <a:extLst>
              <a:ext uri="{FF2B5EF4-FFF2-40B4-BE49-F238E27FC236}">
                <a16:creationId xmlns:a16="http://schemas.microsoft.com/office/drawing/2014/main" id="{5B93D09F-B73A-4FD9-B916-114C52B2CD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AF901F-7F8A-412A-BFA4-F034FAE8964F}"/>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374529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A7A8-7FE2-4924-86C6-A217161F3232}"/>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7BF4EA-BECC-4424-9886-228266DF30CB}"/>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14AB9D-EBE0-410E-9E5A-47699C8ACF56}"/>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132E06-00AE-43F7-9AB7-1324DAB6504D}"/>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84CF672-75EA-4076-B51F-AF0902C74B5D}"/>
              </a:ext>
            </a:extLst>
          </p:cNvPr>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DD14B1-3E01-4BC1-8AF0-61785C309CAA}"/>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8" name="Footer Placeholder 7">
            <a:extLst>
              <a:ext uri="{FF2B5EF4-FFF2-40B4-BE49-F238E27FC236}">
                <a16:creationId xmlns:a16="http://schemas.microsoft.com/office/drawing/2014/main" id="{75875195-7029-4431-8D5F-261A93D524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983F18-7426-4E03-9BC2-F0B936F59371}"/>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320018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52F4-C008-41D4-BAC4-3C3F4DACF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651867-6A64-4EF4-9092-C2F90AB21E04}"/>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4" name="Footer Placeholder 3">
            <a:extLst>
              <a:ext uri="{FF2B5EF4-FFF2-40B4-BE49-F238E27FC236}">
                <a16:creationId xmlns:a16="http://schemas.microsoft.com/office/drawing/2014/main" id="{7754BD14-63FB-4A9D-A16D-D20D9C070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46170E-6304-4708-95A2-1F09F04D1A6D}"/>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402392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C4EDF-4BBA-41D6-BF38-26D962B7BB26}"/>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3" name="Footer Placeholder 2">
            <a:extLst>
              <a:ext uri="{FF2B5EF4-FFF2-40B4-BE49-F238E27FC236}">
                <a16:creationId xmlns:a16="http://schemas.microsoft.com/office/drawing/2014/main" id="{07580549-0B84-4FF0-83FB-31BB547A85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6BF90E-4789-46A4-858B-4FE1CD7426E4}"/>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402402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5709-01F0-48C1-990A-B11709C6AB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965E4-BDBD-4364-A9D3-ADFB25C4AFF8}"/>
              </a:ext>
            </a:extLst>
          </p:cNvPr>
          <p:cNvSpPr>
            <a:spLocks noGrp="1"/>
          </p:cNvSpPr>
          <p:nvPr>
            <p:ph idx="1"/>
          </p:nvPr>
        </p:nvSpPr>
        <p:spPr>
          <a:xfrm>
            <a:off x="5183188" y="987433"/>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E00495-59EF-419D-9A0C-68CD9F81998C}"/>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DC23CA-7F36-4E0B-A0EB-622A52E86251}"/>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6" name="Footer Placeholder 5">
            <a:extLst>
              <a:ext uri="{FF2B5EF4-FFF2-40B4-BE49-F238E27FC236}">
                <a16:creationId xmlns:a16="http://schemas.microsoft.com/office/drawing/2014/main" id="{B3B97AE2-EF5A-4606-B0B1-97416C5B13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FAF497-8FEB-46DE-9BE6-34269093890C}"/>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2927558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8AC2-2105-447C-B97C-28A9106D4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E3D361-7401-472B-82B0-74FDE352DA6E}"/>
              </a:ext>
            </a:extLst>
          </p:cNvPr>
          <p:cNvSpPr>
            <a:spLocks noGrp="1"/>
          </p:cNvSpPr>
          <p:nvPr>
            <p:ph type="pic" idx="1"/>
          </p:nvPr>
        </p:nvSpPr>
        <p:spPr>
          <a:xfrm>
            <a:off x="5183188" y="987433"/>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a:extLst>
              <a:ext uri="{FF2B5EF4-FFF2-40B4-BE49-F238E27FC236}">
                <a16:creationId xmlns:a16="http://schemas.microsoft.com/office/drawing/2014/main" id="{64276948-C6E2-47EA-9AAE-8DDA93105413}"/>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9E125E-0E6D-485E-85D7-034FC225FBA8}"/>
              </a:ext>
            </a:extLst>
          </p:cNvPr>
          <p:cNvSpPr>
            <a:spLocks noGrp="1"/>
          </p:cNvSpPr>
          <p:nvPr>
            <p:ph type="dt" sz="half" idx="10"/>
          </p:nvPr>
        </p:nvSpPr>
        <p:spPr/>
        <p:txBody>
          <a:bodyPr/>
          <a:lstStyle/>
          <a:p>
            <a:fld id="{0593B406-ED66-45F4-B59A-008D9C62E41C}" type="datetimeFigureOut">
              <a:rPr lang="en-US" smtClean="0"/>
              <a:t>7/19/2018</a:t>
            </a:fld>
            <a:endParaRPr lang="en-US"/>
          </a:p>
        </p:txBody>
      </p:sp>
      <p:sp>
        <p:nvSpPr>
          <p:cNvPr id="6" name="Footer Placeholder 5">
            <a:extLst>
              <a:ext uri="{FF2B5EF4-FFF2-40B4-BE49-F238E27FC236}">
                <a16:creationId xmlns:a16="http://schemas.microsoft.com/office/drawing/2014/main" id="{9A73A749-D8C1-49CA-A27C-73DE7ED4A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0D071-65E3-4EB2-9162-4EC9BCCAEA36}"/>
              </a:ext>
            </a:extLst>
          </p:cNvPr>
          <p:cNvSpPr>
            <a:spLocks noGrp="1"/>
          </p:cNvSpPr>
          <p:nvPr>
            <p:ph type="sldNum" sz="quarter" idx="12"/>
          </p:nvPr>
        </p:nvSpPr>
        <p:spPr/>
        <p:txBody>
          <a:bodyPr/>
          <a:lstStyle/>
          <a:p>
            <a:fld id="{926B6DC9-AEB8-4341-84D5-7C13F3523733}" type="slidenum">
              <a:rPr lang="en-US" smtClean="0"/>
              <a:t>‹#›</a:t>
            </a:fld>
            <a:endParaRPr lang="en-US"/>
          </a:p>
        </p:txBody>
      </p:sp>
    </p:spTree>
    <p:extLst>
      <p:ext uri="{BB962C8B-B14F-4D97-AF65-F5344CB8AC3E}">
        <p14:creationId xmlns:p14="http://schemas.microsoft.com/office/powerpoint/2010/main" val="3423054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288F5-F2BF-4B76-9A85-311E6119EE9E}"/>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0C8BD7-2474-4C53-AB06-03D77AAFB6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B7FB57-C746-42E8-9D7C-18DC48D2918C}"/>
              </a:ext>
            </a:extLst>
          </p:cNvPr>
          <p:cNvSpPr>
            <a:spLocks noGrp="1"/>
          </p:cNvSpPr>
          <p:nvPr>
            <p:ph type="dt" sz="half" idx="2"/>
          </p:nvPr>
        </p:nvSpPr>
        <p:spPr>
          <a:xfrm>
            <a:off x="838200" y="63563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93B406-ED66-45F4-B59A-008D9C62E41C}" type="datetimeFigureOut">
              <a:rPr lang="en-US" smtClean="0"/>
              <a:t>7/19/2018</a:t>
            </a:fld>
            <a:endParaRPr lang="en-US"/>
          </a:p>
        </p:txBody>
      </p:sp>
      <p:sp>
        <p:nvSpPr>
          <p:cNvPr id="5" name="Footer Placeholder 4">
            <a:extLst>
              <a:ext uri="{FF2B5EF4-FFF2-40B4-BE49-F238E27FC236}">
                <a16:creationId xmlns:a16="http://schemas.microsoft.com/office/drawing/2014/main" id="{20274B9E-B867-4B13-9399-D4A50F9E9191}"/>
              </a:ext>
            </a:extLst>
          </p:cNvPr>
          <p:cNvSpPr>
            <a:spLocks noGrp="1"/>
          </p:cNvSpPr>
          <p:nvPr>
            <p:ph type="ftr" sz="quarter" idx="3"/>
          </p:nvPr>
        </p:nvSpPr>
        <p:spPr>
          <a:xfrm>
            <a:off x="4038600" y="635635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B0B31E-0989-48DC-BAFF-E377F9ECBF88}"/>
              </a:ext>
            </a:extLst>
          </p:cNvPr>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B6DC9-AEB8-4341-84D5-7C13F3523733}" type="slidenum">
              <a:rPr lang="en-US" smtClean="0"/>
              <a:t>‹#›</a:t>
            </a:fld>
            <a:endParaRPr lang="en-US"/>
          </a:p>
        </p:txBody>
      </p:sp>
    </p:spTree>
    <p:extLst>
      <p:ext uri="{BB962C8B-B14F-4D97-AF65-F5344CB8AC3E}">
        <p14:creationId xmlns:p14="http://schemas.microsoft.com/office/powerpoint/2010/main" val="193899543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3.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0.wdp"/></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1.wdp"/></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1.wdp"/></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hyperlink" Target="http://ai2.appinventor.mit.edu/"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jp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2.png"/><Relationship Id="rId7"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5.wdp"/><Relationship Id="rId9" Type="http://schemas.openxmlformats.org/officeDocument/2006/relationships/hyperlink" Target="https://www.arduino.cc/en/Main/Softwar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hyperlink" Target="http://arduino.esp8266.com/stable/package_esp8266com_index.json"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8.wdp"/></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4C01AF39-D273-4761-90E2-18BE447C00C0}"/>
              </a:ext>
            </a:extLst>
          </p:cNvPr>
          <p:cNvSpPr/>
          <p:nvPr/>
        </p:nvSpPr>
        <p:spPr>
          <a:xfrm>
            <a:off x="6734679" y="2935157"/>
            <a:ext cx="115543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1" name="Rectangle 100">
            <a:extLst>
              <a:ext uri="{FF2B5EF4-FFF2-40B4-BE49-F238E27FC236}">
                <a16:creationId xmlns:a16="http://schemas.microsoft.com/office/drawing/2014/main" id="{4A27CB9E-C3FE-4B66-9B92-D1551F28AD03}"/>
              </a:ext>
            </a:extLst>
          </p:cNvPr>
          <p:cNvSpPr/>
          <p:nvPr/>
        </p:nvSpPr>
        <p:spPr>
          <a:xfrm>
            <a:off x="6690301" y="3095599"/>
            <a:ext cx="115543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0" name="Rectangle 49">
            <a:extLst>
              <a:ext uri="{FF2B5EF4-FFF2-40B4-BE49-F238E27FC236}">
                <a16:creationId xmlns:a16="http://schemas.microsoft.com/office/drawing/2014/main" id="{9BB912BB-C4FF-4880-B36C-31CD6EC24223}"/>
              </a:ext>
            </a:extLst>
          </p:cNvPr>
          <p:cNvSpPr/>
          <p:nvPr/>
        </p:nvSpPr>
        <p:spPr>
          <a:xfrm rot="2584620">
            <a:off x="5658386" y="3429015"/>
            <a:ext cx="34347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9" name="Rectangle 48">
            <a:extLst>
              <a:ext uri="{FF2B5EF4-FFF2-40B4-BE49-F238E27FC236}">
                <a16:creationId xmlns:a16="http://schemas.microsoft.com/office/drawing/2014/main" id="{11AEC6AE-23A2-4153-815A-E59B5052151C}"/>
              </a:ext>
            </a:extLst>
          </p:cNvPr>
          <p:cNvSpPr/>
          <p:nvPr/>
        </p:nvSpPr>
        <p:spPr>
          <a:xfrm rot="5949400">
            <a:off x="3540670" y="3314725"/>
            <a:ext cx="54726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7" name="Rectangle 46">
            <a:extLst>
              <a:ext uri="{FF2B5EF4-FFF2-40B4-BE49-F238E27FC236}">
                <a16:creationId xmlns:a16="http://schemas.microsoft.com/office/drawing/2014/main" id="{64518F72-5873-4B5A-8091-08813B1731D6}"/>
              </a:ext>
            </a:extLst>
          </p:cNvPr>
          <p:cNvSpPr/>
          <p:nvPr/>
        </p:nvSpPr>
        <p:spPr>
          <a:xfrm rot="2613151">
            <a:off x="4644001" y="2422517"/>
            <a:ext cx="68921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8" name="Rectangle 47">
            <a:extLst>
              <a:ext uri="{FF2B5EF4-FFF2-40B4-BE49-F238E27FC236}">
                <a16:creationId xmlns:a16="http://schemas.microsoft.com/office/drawing/2014/main" id="{5D882D59-C1C9-4FF1-976A-3F4281ECABCA}"/>
              </a:ext>
            </a:extLst>
          </p:cNvPr>
          <p:cNvSpPr/>
          <p:nvPr/>
        </p:nvSpPr>
        <p:spPr>
          <a:xfrm rot="18789165" flipV="1">
            <a:off x="4026981" y="2381903"/>
            <a:ext cx="36320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3" name="Rectangle 42">
            <a:extLst>
              <a:ext uri="{FF2B5EF4-FFF2-40B4-BE49-F238E27FC236}">
                <a16:creationId xmlns:a16="http://schemas.microsoft.com/office/drawing/2014/main" id="{EB21AE5C-79DA-4753-839D-1FEF71F6962D}"/>
              </a:ext>
            </a:extLst>
          </p:cNvPr>
          <p:cNvSpPr/>
          <p:nvPr/>
        </p:nvSpPr>
        <p:spPr>
          <a:xfrm rot="2141636">
            <a:off x="3425699" y="2478097"/>
            <a:ext cx="27284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3" name="Flowchart: Connector 52">
            <a:extLst>
              <a:ext uri="{FF2B5EF4-FFF2-40B4-BE49-F238E27FC236}">
                <a16:creationId xmlns:a16="http://schemas.microsoft.com/office/drawing/2014/main" id="{62BF2726-1A6A-40B6-841C-DA82A95EF19F}"/>
              </a:ext>
            </a:extLst>
          </p:cNvPr>
          <p:cNvSpPr/>
          <p:nvPr/>
        </p:nvSpPr>
        <p:spPr>
          <a:xfrm>
            <a:off x="4249854" y="2977909"/>
            <a:ext cx="598761" cy="587655"/>
          </a:xfrm>
          <a:prstGeom prst="flowChartConnector">
            <a:avLst/>
          </a:prstGeom>
          <a:solidFill>
            <a:srgbClr val="009999"/>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1"/>
          </a:p>
        </p:txBody>
      </p:sp>
      <p:sp>
        <p:nvSpPr>
          <p:cNvPr id="54" name="Flowchart: Connector 53">
            <a:extLst>
              <a:ext uri="{FF2B5EF4-FFF2-40B4-BE49-F238E27FC236}">
                <a16:creationId xmlns:a16="http://schemas.microsoft.com/office/drawing/2014/main" id="{CDF000ED-8D1D-4E4F-8AC1-1E0DB54A4B71}"/>
              </a:ext>
            </a:extLst>
          </p:cNvPr>
          <p:cNvSpPr/>
          <p:nvPr/>
        </p:nvSpPr>
        <p:spPr>
          <a:xfrm>
            <a:off x="4845822" y="3796519"/>
            <a:ext cx="598761" cy="587655"/>
          </a:xfrm>
          <a:prstGeom prst="flowChartConnector">
            <a:avLst/>
          </a:prstGeom>
          <a:solidFill>
            <a:srgbClr val="009999"/>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1"/>
          </a:p>
        </p:txBody>
      </p:sp>
      <p:sp>
        <p:nvSpPr>
          <p:cNvPr id="55" name="Flowchart: Connector 54">
            <a:extLst>
              <a:ext uri="{FF2B5EF4-FFF2-40B4-BE49-F238E27FC236}">
                <a16:creationId xmlns:a16="http://schemas.microsoft.com/office/drawing/2014/main" id="{F44FB275-6E68-4FBC-919F-3D7DB34F0CA5}"/>
              </a:ext>
            </a:extLst>
          </p:cNvPr>
          <p:cNvSpPr/>
          <p:nvPr/>
        </p:nvSpPr>
        <p:spPr>
          <a:xfrm>
            <a:off x="5842553" y="1928082"/>
            <a:ext cx="598761" cy="587655"/>
          </a:xfrm>
          <a:prstGeom prst="flowChartConnector">
            <a:avLst/>
          </a:prstGeom>
          <a:solidFill>
            <a:srgbClr val="009999"/>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1"/>
          </a:p>
        </p:txBody>
      </p:sp>
      <p:sp>
        <p:nvSpPr>
          <p:cNvPr id="56" name="Flowchart: Connector 55">
            <a:extLst>
              <a:ext uri="{FF2B5EF4-FFF2-40B4-BE49-F238E27FC236}">
                <a16:creationId xmlns:a16="http://schemas.microsoft.com/office/drawing/2014/main" id="{83FB4306-3D7F-48B1-B667-51C0BAB51743}"/>
              </a:ext>
            </a:extLst>
          </p:cNvPr>
          <p:cNvSpPr/>
          <p:nvPr/>
        </p:nvSpPr>
        <p:spPr>
          <a:xfrm>
            <a:off x="6185488" y="2732709"/>
            <a:ext cx="598761" cy="587655"/>
          </a:xfrm>
          <a:prstGeom prst="flowChartConnector">
            <a:avLst/>
          </a:prstGeom>
          <a:solidFill>
            <a:srgbClr val="009999"/>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1"/>
          </a:p>
        </p:txBody>
      </p:sp>
      <p:sp>
        <p:nvSpPr>
          <p:cNvPr id="51" name="Flowchart: Connector 50">
            <a:extLst>
              <a:ext uri="{FF2B5EF4-FFF2-40B4-BE49-F238E27FC236}">
                <a16:creationId xmlns:a16="http://schemas.microsoft.com/office/drawing/2014/main" id="{B9E611ED-662C-4D86-ACE8-A33BE17AFC0B}"/>
              </a:ext>
            </a:extLst>
          </p:cNvPr>
          <p:cNvSpPr/>
          <p:nvPr/>
        </p:nvSpPr>
        <p:spPr>
          <a:xfrm>
            <a:off x="2590870" y="3356554"/>
            <a:ext cx="598761" cy="587655"/>
          </a:xfrm>
          <a:prstGeom prst="flowChartConnector">
            <a:avLst/>
          </a:prstGeom>
          <a:solidFill>
            <a:srgbClr val="009999"/>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1"/>
          </a:p>
        </p:txBody>
      </p:sp>
      <p:sp>
        <p:nvSpPr>
          <p:cNvPr id="46" name="Freeform: Shape 45">
            <a:extLst>
              <a:ext uri="{FF2B5EF4-FFF2-40B4-BE49-F238E27FC236}">
                <a16:creationId xmlns:a16="http://schemas.microsoft.com/office/drawing/2014/main" id="{EDCC21DC-D79D-430D-83AF-6400948C31EC}"/>
              </a:ext>
            </a:extLst>
          </p:cNvPr>
          <p:cNvSpPr/>
          <p:nvPr/>
        </p:nvSpPr>
        <p:spPr>
          <a:xfrm>
            <a:off x="1421641" y="3043011"/>
            <a:ext cx="1287691" cy="419957"/>
          </a:xfrm>
          <a:custGeom>
            <a:avLst/>
            <a:gdLst>
              <a:gd name="connsiteX0" fmla="*/ 1343143 w 1375334"/>
              <a:gd name="connsiteY0" fmla="*/ 437727 h 437727"/>
              <a:gd name="connsiteX1" fmla="*/ 1375334 w 1375334"/>
              <a:gd name="connsiteY1" fmla="*/ 405263 h 437727"/>
              <a:gd name="connsiteX2" fmla="*/ 975815 w 1375334"/>
              <a:gd name="connsiteY2" fmla="*/ 9103 h 437727"/>
              <a:gd name="connsiteX3" fmla="*/ 975815 w 1375334"/>
              <a:gd name="connsiteY3" fmla="*/ 0 h 437727"/>
              <a:gd name="connsiteX4" fmla="*/ 966635 w 1375334"/>
              <a:gd name="connsiteY4" fmla="*/ 0 h 437727"/>
              <a:gd name="connsiteX5" fmla="*/ 0 w 1375334"/>
              <a:gd name="connsiteY5" fmla="*/ 0 h 437727"/>
              <a:gd name="connsiteX6" fmla="*/ 0 w 1375334"/>
              <a:gd name="connsiteY6" fmla="*/ 45719 h 437727"/>
              <a:gd name="connsiteX7" fmla="*/ 947810 w 1375334"/>
              <a:gd name="connsiteY7" fmla="*/ 45719 h 43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5334" h="437727">
                <a:moveTo>
                  <a:pt x="1343143" y="437727"/>
                </a:moveTo>
                <a:lnTo>
                  <a:pt x="1375334" y="405263"/>
                </a:lnTo>
                <a:lnTo>
                  <a:pt x="975815" y="9103"/>
                </a:lnTo>
                <a:lnTo>
                  <a:pt x="975815" y="0"/>
                </a:lnTo>
                <a:lnTo>
                  <a:pt x="966635" y="0"/>
                </a:lnTo>
                <a:lnTo>
                  <a:pt x="0" y="0"/>
                </a:lnTo>
                <a:lnTo>
                  <a:pt x="0" y="45719"/>
                </a:lnTo>
                <a:lnTo>
                  <a:pt x="947810" y="457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4" name="Freeform: Shape 43">
            <a:extLst>
              <a:ext uri="{FF2B5EF4-FFF2-40B4-BE49-F238E27FC236}">
                <a16:creationId xmlns:a16="http://schemas.microsoft.com/office/drawing/2014/main" id="{A913C4B6-B001-4FB7-B9CC-EA3DF7B02238}"/>
              </a:ext>
            </a:extLst>
          </p:cNvPr>
          <p:cNvSpPr/>
          <p:nvPr/>
        </p:nvSpPr>
        <p:spPr>
          <a:xfrm flipV="1">
            <a:off x="1542202" y="2580054"/>
            <a:ext cx="1375335" cy="437727"/>
          </a:xfrm>
          <a:custGeom>
            <a:avLst/>
            <a:gdLst>
              <a:gd name="connsiteX0" fmla="*/ 1343143 w 1375334"/>
              <a:gd name="connsiteY0" fmla="*/ 437727 h 437727"/>
              <a:gd name="connsiteX1" fmla="*/ 1375334 w 1375334"/>
              <a:gd name="connsiteY1" fmla="*/ 405263 h 437727"/>
              <a:gd name="connsiteX2" fmla="*/ 975815 w 1375334"/>
              <a:gd name="connsiteY2" fmla="*/ 9103 h 437727"/>
              <a:gd name="connsiteX3" fmla="*/ 975815 w 1375334"/>
              <a:gd name="connsiteY3" fmla="*/ 0 h 437727"/>
              <a:gd name="connsiteX4" fmla="*/ 966635 w 1375334"/>
              <a:gd name="connsiteY4" fmla="*/ 0 h 437727"/>
              <a:gd name="connsiteX5" fmla="*/ 0 w 1375334"/>
              <a:gd name="connsiteY5" fmla="*/ 0 h 437727"/>
              <a:gd name="connsiteX6" fmla="*/ 0 w 1375334"/>
              <a:gd name="connsiteY6" fmla="*/ 45719 h 437727"/>
              <a:gd name="connsiteX7" fmla="*/ 947810 w 1375334"/>
              <a:gd name="connsiteY7" fmla="*/ 45719 h 43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5334" h="437727">
                <a:moveTo>
                  <a:pt x="1343143" y="437727"/>
                </a:moveTo>
                <a:lnTo>
                  <a:pt x="1375334" y="405263"/>
                </a:lnTo>
                <a:lnTo>
                  <a:pt x="975815" y="9103"/>
                </a:lnTo>
                <a:lnTo>
                  <a:pt x="975815" y="0"/>
                </a:lnTo>
                <a:lnTo>
                  <a:pt x="966635" y="0"/>
                </a:lnTo>
                <a:lnTo>
                  <a:pt x="0" y="0"/>
                </a:lnTo>
                <a:lnTo>
                  <a:pt x="0" y="45719"/>
                </a:lnTo>
                <a:lnTo>
                  <a:pt x="947810" y="457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 name="Rectangle 16">
            <a:extLst>
              <a:ext uri="{FF2B5EF4-FFF2-40B4-BE49-F238E27FC236}">
                <a16:creationId xmlns:a16="http://schemas.microsoft.com/office/drawing/2014/main" id="{8FF679D1-10F6-4CCE-A3B6-5CD2BD7FB6B5}"/>
              </a:ext>
            </a:extLst>
          </p:cNvPr>
          <p:cNvSpPr/>
          <p:nvPr/>
        </p:nvSpPr>
        <p:spPr>
          <a:xfrm>
            <a:off x="-1237" y="4307309"/>
            <a:ext cx="12192001" cy="2550691"/>
          </a:xfrm>
          <a:custGeom>
            <a:avLst/>
            <a:gdLst>
              <a:gd name="connsiteX0" fmla="*/ 0 w 12192000"/>
              <a:gd name="connsiteY0" fmla="*/ 0 h 3081867"/>
              <a:gd name="connsiteX1" fmla="*/ 12192000 w 12192000"/>
              <a:gd name="connsiteY1" fmla="*/ 0 h 3081867"/>
              <a:gd name="connsiteX2" fmla="*/ 12192000 w 12192000"/>
              <a:gd name="connsiteY2" fmla="*/ 3081867 h 3081867"/>
              <a:gd name="connsiteX3" fmla="*/ 0 w 12192000"/>
              <a:gd name="connsiteY3" fmla="*/ 3081867 h 3081867"/>
              <a:gd name="connsiteX4" fmla="*/ 0 w 12192000"/>
              <a:gd name="connsiteY4" fmla="*/ 0 h 3081867"/>
              <a:gd name="connsiteX0" fmla="*/ 0 w 12208933"/>
              <a:gd name="connsiteY0" fmla="*/ 829733 h 3081867"/>
              <a:gd name="connsiteX1" fmla="*/ 12208933 w 12208933"/>
              <a:gd name="connsiteY1" fmla="*/ 0 h 3081867"/>
              <a:gd name="connsiteX2" fmla="*/ 12208933 w 12208933"/>
              <a:gd name="connsiteY2" fmla="*/ 3081867 h 3081867"/>
              <a:gd name="connsiteX3" fmla="*/ 16933 w 12208933"/>
              <a:gd name="connsiteY3" fmla="*/ 3081867 h 3081867"/>
              <a:gd name="connsiteX4" fmla="*/ 0 w 12208933"/>
              <a:gd name="connsiteY4" fmla="*/ 829733 h 3081867"/>
              <a:gd name="connsiteX0" fmla="*/ 0 w 12208933"/>
              <a:gd name="connsiteY0" fmla="*/ 1151466 h 3403600"/>
              <a:gd name="connsiteX1" fmla="*/ 12208933 w 12208933"/>
              <a:gd name="connsiteY1" fmla="*/ 0 h 3403600"/>
              <a:gd name="connsiteX2" fmla="*/ 12208933 w 12208933"/>
              <a:gd name="connsiteY2" fmla="*/ 3403600 h 3403600"/>
              <a:gd name="connsiteX3" fmla="*/ 16933 w 12208933"/>
              <a:gd name="connsiteY3" fmla="*/ 3403600 h 3403600"/>
              <a:gd name="connsiteX4" fmla="*/ 0 w 12208933"/>
              <a:gd name="connsiteY4" fmla="*/ 1151466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8933" h="3403600">
                <a:moveTo>
                  <a:pt x="0" y="1151466"/>
                </a:moveTo>
                <a:lnTo>
                  <a:pt x="12208933" y="0"/>
                </a:lnTo>
                <a:lnTo>
                  <a:pt x="12208933" y="3403600"/>
                </a:lnTo>
                <a:lnTo>
                  <a:pt x="16933" y="3403600"/>
                </a:lnTo>
                <a:lnTo>
                  <a:pt x="0" y="115146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20" name="Picture 19" descr="C:\Users\NADI Eleczone\Desktop\banner8.jpg">
            <a:extLst>
              <a:ext uri="{FF2B5EF4-FFF2-40B4-BE49-F238E27FC236}">
                <a16:creationId xmlns:a16="http://schemas.microsoft.com/office/drawing/2014/main" id="{80CBF0F6-1217-40A8-9BE6-F40CE7F23D9A}"/>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21" name="TextBox 20">
            <a:extLst>
              <a:ext uri="{FF2B5EF4-FFF2-40B4-BE49-F238E27FC236}">
                <a16:creationId xmlns:a16="http://schemas.microsoft.com/office/drawing/2014/main" id="{0F97F539-9E96-4271-B9DB-2E79C88CB123}"/>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23" name="TextBox 22">
            <a:extLst>
              <a:ext uri="{FF2B5EF4-FFF2-40B4-BE49-F238E27FC236}">
                <a16:creationId xmlns:a16="http://schemas.microsoft.com/office/drawing/2014/main" id="{A30621BC-203C-490B-A432-276ACD5136F7}"/>
              </a:ext>
            </a:extLst>
          </p:cNvPr>
          <p:cNvSpPr txBox="1"/>
          <p:nvPr/>
        </p:nvSpPr>
        <p:spPr>
          <a:xfrm>
            <a:off x="10072459" y="307570"/>
            <a:ext cx="2001023" cy="369460"/>
          </a:xfrm>
          <a:prstGeom prst="rect">
            <a:avLst/>
          </a:prstGeom>
          <a:noFill/>
        </p:spPr>
        <p:txBody>
          <a:bodyPr wrap="square" rtlCol="0">
            <a:spAutoFit/>
          </a:bodyPr>
          <a:lstStyle/>
          <a:p>
            <a:r>
              <a:rPr lang="en-US" sz="1801" dirty="0">
                <a:latin typeface="BankGothic Lt BT" panose="020B0607020203060204" pitchFamily="34" charset="0"/>
              </a:rPr>
              <a:t>SA0311162-x</a:t>
            </a:r>
          </a:p>
        </p:txBody>
      </p:sp>
      <p:sp>
        <p:nvSpPr>
          <p:cNvPr id="24" name="Rectangle 23">
            <a:extLst>
              <a:ext uri="{FF2B5EF4-FFF2-40B4-BE49-F238E27FC236}">
                <a16:creationId xmlns:a16="http://schemas.microsoft.com/office/drawing/2014/main" id="{02E68961-97A6-49CC-9495-887A2EC52F8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36" name="Picture 35" descr="A circuit board&#10;&#10;Description generated with high confidence">
            <a:extLst>
              <a:ext uri="{FF2B5EF4-FFF2-40B4-BE49-F238E27FC236}">
                <a16:creationId xmlns:a16="http://schemas.microsoft.com/office/drawing/2014/main" id="{830FA70D-38FA-467A-A7F4-0C1CFBF529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362" b="89362" l="1000" r="95600">
                        <a14:foregroundMark x1="4600" y1="40426" x2="4600" y2="40426"/>
                        <a14:foregroundMark x1="1000" y1="40426" x2="1000" y2="40426"/>
                        <a14:foregroundMark x1="41800" y1="18298" x2="46400" y2="18298"/>
                        <a14:foregroundMark x1="46400" y1="18298" x2="48339" y2="27374"/>
                        <a14:foregroundMark x1="46094" y1="31748" x2="44800" y2="34043"/>
                        <a14:foregroundMark x1="44800" y1="34043" x2="40600" y2="29362"/>
                        <a14:foregroundMark x1="40600" y1="29362" x2="41600" y2="19149"/>
                        <a14:foregroundMark x1="41600" y1="19149" x2="42000" y2="18723"/>
                        <a14:foregroundMark x1="62000" y1="14894" x2="66800" y2="15319"/>
                        <a14:foregroundMark x1="66800" y1="15319" x2="66048" y2="22997"/>
                        <a14:foregroundMark x1="65800" y1="25532" x2="61600" y2="20851"/>
                        <a14:foregroundMark x1="61600" y1="20851" x2="62000" y2="15319"/>
                        <a14:foregroundMark x1="78600" y1="37447" x2="82600" y2="43404"/>
                        <a14:foregroundMark x1="82600" y1="43404" x2="83200" y2="53617"/>
                        <a14:foregroundMark x1="83200" y1="53617" x2="80000" y2="61702"/>
                        <a14:foregroundMark x1="80000" y1="61702" x2="75200" y2="59574"/>
                        <a14:foregroundMark x1="75200" y1="59574" x2="73600" y2="50213"/>
                        <a14:foregroundMark x1="73600" y1="50213" x2="75800" y2="40851"/>
                        <a14:foregroundMark x1="75800" y1="40851" x2="78400" y2="37447"/>
                        <a14:foregroundMark x1="54394" y1="36029" x2="56210" y2="35707"/>
                        <a14:foregroundMark x1="59636" y1="41106" x2="60400" y2="44681"/>
                        <a14:foregroundMark x1="60400" y1="44681" x2="56200" y2="50213"/>
                        <a14:foregroundMark x1="56200" y1="50213" x2="51681" y2="45405"/>
                        <a14:foregroundMark x1="51814" y1="45136" x2="54600" y2="51064"/>
                        <a14:foregroundMark x1="54600" y1="51064" x2="59600" y2="51064"/>
                        <a14:foregroundMark x1="59600" y1="51064" x2="59400" y2="50213"/>
                        <a14:foregroundMark x1="60600" y1="45106" x2="60114" y2="41859"/>
                        <a14:foregroundMark x1="55688" y1="33470" x2="54600" y2="32766"/>
                        <a14:foregroundMark x1="54000" y1="34043" x2="53579" y2="34939"/>
                        <a14:foregroundMark x1="54200" y1="33617" x2="54000" y2="34043"/>
                        <a14:foregroundMark x1="54600" y1="32766" x2="54200" y2="33617"/>
                        <a14:foregroundMark x1="60000" y1="23404" x2="61400" y2="13617"/>
                        <a14:foregroundMark x1="61400" y1="13617" x2="66000" y2="11064"/>
                        <a14:foregroundMark x1="66000" y1="11064" x2="69200" y2="17021"/>
                        <a14:foregroundMark x1="67231" y1="27971" x2="67200" y2="28085"/>
                        <a14:foregroundMark x1="69400" y1="20000" x2="67872" y2="25615"/>
                        <a14:foregroundMark x1="38800" y1="26809" x2="40800" y2="17447"/>
                        <a14:foregroundMark x1="40800" y1="17447" x2="45000" y2="13617"/>
                        <a14:foregroundMark x1="45000" y1="13617" x2="45400" y2="13617"/>
                        <a14:foregroundMark x1="43400" y1="37872" x2="44099" y2="37723"/>
                        <a14:foregroundMark x1="55800" y1="31915" x2="56314" y2="32227"/>
                        <a14:foregroundMark x1="87600" y1="62979" x2="84800" y2="72340"/>
                        <a14:foregroundMark x1="84800" y1="72340" x2="89000" y2="76596"/>
                        <a14:foregroundMark x1="90075" y1="67447" x2="90200" y2="66383"/>
                        <a14:foregroundMark x1="89000" y1="76596" x2="89599" y2="71497"/>
                        <a14:foregroundMark x1="90200" y1="66383" x2="87800" y2="63404"/>
                        <a14:foregroundMark x1="53600" y1="68511" x2="59400" y2="73617"/>
                        <a14:foregroundMark x1="57678" y1="82979" x2="57600" y2="83404"/>
                        <a14:foregroundMark x1="57757" y1="82553" x2="57678" y2="82979"/>
                        <a14:foregroundMark x1="59400" y1="73617" x2="57757" y2="82553"/>
                        <a14:foregroundMark x1="57111" y1="83830" x2="53200" y2="87234"/>
                        <a14:foregroundMark x1="57600" y1="83404" x2="57111" y2="83830"/>
                        <a14:foregroundMark x1="53200" y1="87234" x2="49600" y2="79574"/>
                        <a14:foregroundMark x1="49600" y1="79574" x2="50000" y2="69362"/>
                        <a14:foregroundMark x1="50000" y1="69362" x2="54800" y2="67234"/>
                        <a14:foregroundMark x1="54800" y1="67234" x2="54200" y2="69362"/>
                        <a14:foregroundMark x1="52800" y1="64255" x2="57600" y2="66809"/>
                        <a14:foregroundMark x1="57600" y1="66809" x2="60000" y2="75319"/>
                        <a14:foregroundMark x1="60000" y1="75319" x2="59800" y2="80426"/>
                        <a14:foregroundMark x1="48800" y1="70638" x2="48200" y2="80426"/>
                        <a14:foregroundMark x1="48200" y1="80426" x2="51400" y2="88936"/>
                        <a14:foregroundMark x1="53000" y1="64681" x2="54800" y2="64255"/>
                        <a14:foregroundMark x1="53000" y1="63830" x2="54600" y2="63830"/>
                        <a14:foregroundMark x1="50400" y1="66809" x2="53200" y2="65106"/>
                        <a14:foregroundMark x1="49400" y1="22553" x2="49105" y2="27366"/>
                        <a14:foregroundMark x1="67472" y1="28317" x2="66162" y2="29246"/>
                        <a14:foregroundMark x1="84400" y1="48936" x2="84400" y2="53191"/>
                        <a14:foregroundMark x1="39800" y1="65532" x2="39800" y2="65532"/>
                        <a14:foregroundMark x1="42600" y1="65532" x2="42600" y2="65532"/>
                        <a14:foregroundMark x1="65600" y1="57021" x2="65600" y2="57021"/>
                        <a14:foregroundMark x1="64600" y1="60000" x2="64600" y2="60000"/>
                        <a14:foregroundMark x1="63200" y1="61702" x2="63200" y2="61702"/>
                        <a14:foregroundMark x1="73200" y1="80000" x2="73200" y2="80000"/>
                        <a14:foregroundMark x1="64800" y1="83404" x2="64800" y2="83404"/>
                        <a14:foregroundMark x1="60800" y1="83404" x2="60800" y2="83404"/>
                        <a14:foregroundMark x1="60800" y1="83404" x2="60800" y2="83404"/>
                        <a14:foregroundMark x1="88000" y1="26809" x2="88000" y2="26809"/>
                        <a14:foregroundMark x1="88200" y1="23830" x2="88200" y2="23830"/>
                        <a14:foregroundMark x1="90000" y1="21702" x2="90000" y2="21702"/>
                        <a14:foregroundMark x1="85600" y1="20851" x2="85600" y2="20851"/>
                        <a14:foregroundMark x1="92400" y1="45106" x2="92400" y2="45106"/>
                        <a14:foregroundMark x1="92000" y1="45532" x2="92000" y2="45532"/>
                        <a14:foregroundMark x1="91800" y1="46383" x2="91800" y2="46383"/>
                        <a14:foregroundMark x1="93000" y1="51915" x2="93000" y2="51915"/>
                        <a14:foregroundMark x1="93145" y1="45532" x2="93000" y2="45532"/>
                        <a14:foregroundMark x1="47410" y1="34300" x2="47000" y2="36170"/>
                        <a14:foregroundMark x1="49800" y1="23404" x2="48698" y2="28431"/>
                        <a14:foregroundMark x1="47000" y1="36170" x2="45600" y2="36596"/>
                        <a14:foregroundMark x1="56800" y1="33191" x2="60200" y2="39574"/>
                        <a14:foregroundMark x1="93179" y1="45420" x2="92600" y2="44681"/>
                        <a14:foregroundMark x1="41600" y1="66809" x2="41600" y2="66809"/>
                        <a14:foregroundMark x1="42800" y1="37447" x2="46000" y2="36596"/>
                        <a14:foregroundMark x1="50000" y1="28511" x2="49535" y2="29830"/>
                        <a14:foregroundMark x1="51558" y1="37437" x2="51000" y2="39574"/>
                        <a14:foregroundMark x1="52200" y1="34894" x2="52200" y2="34894"/>
                        <a14:foregroundMark x1="52400" y1="34468" x2="51800" y2="36170"/>
                        <a14:foregroundMark x1="69200" y1="23404" x2="67600" y2="28085"/>
                        <a14:foregroundMark x1="92800" y1="69362" x2="93000" y2="74043"/>
                        <a14:backgroundMark x1="10200" y1="12340" x2="10200" y2="12340"/>
                        <a14:backgroundMark x1="10200" y1="13617" x2="26000" y2="13617"/>
                        <a14:backgroundMark x1="11600" y1="78298" x2="24200" y2="80000"/>
                        <a14:backgroundMark x1="16000" y1="12766" x2="16000" y2="12766"/>
                        <a14:backgroundMark x1="12800" y1="11915" x2="17800" y2="11915"/>
                        <a14:backgroundMark x1="17800" y1="11915" x2="23000" y2="11915"/>
                        <a14:backgroundMark x1="23000" y1="11915" x2="29200" y2="11915"/>
                        <a14:backgroundMark x1="17800" y1="81702" x2="28000" y2="79574"/>
                        <a14:backgroundMark x1="28000" y1="79574" x2="28000" y2="79574"/>
                        <a14:backgroundMark x1="64600" y1="82979" x2="64600" y2="82979"/>
                        <a14:backgroundMark x1="65400" y1="82553" x2="65400" y2="82553"/>
                        <a14:backgroundMark x1="65000" y1="82979" x2="65000" y2="82979"/>
                        <a14:backgroundMark x1="63200" y1="82979" x2="63200" y2="82979"/>
                        <a14:backgroundMark x1="62800" y1="82553" x2="63400" y2="83404"/>
                        <a14:backgroundMark x1="61200" y1="83830" x2="61200" y2="83830"/>
                        <a14:backgroundMark x1="61000" y1="83404" x2="61200" y2="82979"/>
                        <a14:backgroundMark x1="60600" y1="83830" x2="60600" y2="83830"/>
                        <a14:backgroundMark x1="60800" y1="82553" x2="60800" y2="82553"/>
                        <a14:backgroundMark x1="60800" y1="82979" x2="60800" y2="82979"/>
                        <a14:backgroundMark x1="89200" y1="14894" x2="92400" y2="19574"/>
                        <a14:backgroundMark x1="92290" y1="21702" x2="93800" y2="29362"/>
                        <a14:backgroundMark x1="91200" y1="16170" x2="92290" y2="21702"/>
                        <a14:backgroundMark x1="93800" y1="29362" x2="88000" y2="37872"/>
                        <a14:backgroundMark x1="88000" y1="37872" x2="82400" y2="28936"/>
                        <a14:backgroundMark x1="83706" y1="20851" x2="84600" y2="15319"/>
                        <a14:backgroundMark x1="82400" y1="28936" x2="83706" y2="20851"/>
                        <a14:backgroundMark x1="84600" y1="15319" x2="91200" y2="16596"/>
                        <a14:backgroundMark x1="84600" y1="23830" x2="84600" y2="23830"/>
                        <a14:backgroundMark x1="84600" y1="26383" x2="84600" y2="26383"/>
                        <a14:backgroundMark x1="84400" y1="26809" x2="84400" y2="28936"/>
                        <a14:backgroundMark x1="84400" y1="23830" x2="84400" y2="26809"/>
                        <a14:backgroundMark x1="84400" y1="22128" x2="84400" y2="23830"/>
                        <a14:backgroundMark x1="77600" y1="23830" x2="82600" y2="28511"/>
                        <a14:backgroundMark x1="95951" y1="53385" x2="94800" y2="62128"/>
                        <a14:backgroundMark x1="91298" y1="53228" x2="91400" y2="56170"/>
                        <a14:backgroundMark x1="91252" y1="51915" x2="91295" y2="53163"/>
                        <a14:backgroundMark x1="91060" y1="46383" x2="91252" y2="51915"/>
                        <a14:backgroundMark x1="91045" y1="45957" x2="91060" y2="46383"/>
                        <a14:backgroundMark x1="91030" y1="45532" x2="91045" y2="45957"/>
                        <a14:backgroundMark x1="91015" y1="45106" x2="91030" y2="45532"/>
                        <a14:backgroundMark x1="91000" y1="44681" x2="91015" y2="45106"/>
                        <a14:backgroundMark x1="88400" y1="31915" x2="89400" y2="39574"/>
                        <a14:backgroundMark x1="94031" y1="73844" x2="94200" y2="76596"/>
                        <a14:backgroundMark x1="93600" y1="66809" x2="93665" y2="67869"/>
                        <a14:backgroundMark x1="49141" y1="38159" x2="48250" y2="39971"/>
                        <a14:backgroundMark x1="49750" y1="38724" x2="49200" y2="40426"/>
                        <a14:backgroundMark x1="62760" y1="34957" x2="63800" y2="36596"/>
                        <a14:backgroundMark x1="58400" y1="28085" x2="59057" y2="29120"/>
                        <a14:backgroundMark x1="94000" y1="44255" x2="94600" y2="44681"/>
                        <a14:backgroundMark x1="94400" y1="45532" x2="94600" y2="46809"/>
                        <a14:backgroundMark x1="93400" y1="44681" x2="93800" y2="44681"/>
                        <a14:backgroundMark x1="94100" y1="73830" x2="94200" y2="75319"/>
                        <a14:backgroundMark x1="93600" y1="66383" x2="93787" y2="69172"/>
                        <a14:backgroundMark x1="50933" y1="34894" x2="50800" y2="35745"/>
                        <a14:backgroundMark x1="51191" y1="35337" x2="50800" y2="36170"/>
                        <a14:backgroundMark x1="68319" y1="29046" x2="68200" y2="29362"/>
                      </a14:backgroundRemoval>
                    </a14:imgEffect>
                  </a14:imgLayer>
                </a14:imgProps>
              </a:ext>
              <a:ext uri="{28A0092B-C50C-407E-A947-70E740481C1C}">
                <a14:useLocalDpi xmlns:a14="http://schemas.microsoft.com/office/drawing/2010/main" val="0"/>
              </a:ext>
            </a:extLst>
          </a:blip>
          <a:stretch>
            <a:fillRect/>
          </a:stretch>
        </p:blipFill>
        <p:spPr>
          <a:xfrm>
            <a:off x="11291" y="1361367"/>
            <a:ext cx="6976036" cy="3398068"/>
          </a:xfrm>
          <a:prstGeom prst="rect">
            <a:avLst/>
          </a:prstGeom>
        </p:spPr>
      </p:pic>
      <p:sp>
        <p:nvSpPr>
          <p:cNvPr id="64" name="Freeform: Shape 63">
            <a:extLst>
              <a:ext uri="{FF2B5EF4-FFF2-40B4-BE49-F238E27FC236}">
                <a16:creationId xmlns:a16="http://schemas.microsoft.com/office/drawing/2014/main" id="{52DFB2C7-C143-44D6-8A6E-40BEA21B80DD}"/>
              </a:ext>
            </a:extLst>
          </p:cNvPr>
          <p:cNvSpPr/>
          <p:nvPr/>
        </p:nvSpPr>
        <p:spPr>
          <a:xfrm>
            <a:off x="1914726" y="3167043"/>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5" name="Freeform: Shape 64">
            <a:extLst>
              <a:ext uri="{FF2B5EF4-FFF2-40B4-BE49-F238E27FC236}">
                <a16:creationId xmlns:a16="http://schemas.microsoft.com/office/drawing/2014/main" id="{43AB88EE-DB28-4C6B-B3AC-5C7872C1259D}"/>
              </a:ext>
            </a:extLst>
          </p:cNvPr>
          <p:cNvSpPr/>
          <p:nvPr/>
        </p:nvSpPr>
        <p:spPr>
          <a:xfrm>
            <a:off x="4309023" y="4076047"/>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6" name="Freeform: Shape 65">
            <a:extLst>
              <a:ext uri="{FF2B5EF4-FFF2-40B4-BE49-F238E27FC236}">
                <a16:creationId xmlns:a16="http://schemas.microsoft.com/office/drawing/2014/main" id="{3892B5B5-6749-4B39-8972-828F8E6A8349}"/>
              </a:ext>
            </a:extLst>
          </p:cNvPr>
          <p:cNvSpPr/>
          <p:nvPr/>
        </p:nvSpPr>
        <p:spPr>
          <a:xfrm>
            <a:off x="5308537" y="2138778"/>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7" name="Freeform: Shape 66">
            <a:extLst>
              <a:ext uri="{FF2B5EF4-FFF2-40B4-BE49-F238E27FC236}">
                <a16:creationId xmlns:a16="http://schemas.microsoft.com/office/drawing/2014/main" id="{3CDE2021-30A5-4E62-94E3-73AA55292A20}"/>
              </a:ext>
            </a:extLst>
          </p:cNvPr>
          <p:cNvSpPr/>
          <p:nvPr/>
        </p:nvSpPr>
        <p:spPr>
          <a:xfrm>
            <a:off x="3624043" y="2002755"/>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8" name="Freeform: Shape 67">
            <a:extLst>
              <a:ext uri="{FF2B5EF4-FFF2-40B4-BE49-F238E27FC236}">
                <a16:creationId xmlns:a16="http://schemas.microsoft.com/office/drawing/2014/main" id="{A22B8655-CC8F-4512-85FB-986AEDAD5535}"/>
              </a:ext>
            </a:extLst>
          </p:cNvPr>
          <p:cNvSpPr/>
          <p:nvPr/>
        </p:nvSpPr>
        <p:spPr>
          <a:xfrm>
            <a:off x="3010614" y="2909127"/>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9" name="Freeform: Shape 68">
            <a:extLst>
              <a:ext uri="{FF2B5EF4-FFF2-40B4-BE49-F238E27FC236}">
                <a16:creationId xmlns:a16="http://schemas.microsoft.com/office/drawing/2014/main" id="{52859A4A-A06F-4F27-994F-CE02BBB84AAD}"/>
              </a:ext>
            </a:extLst>
          </p:cNvPr>
          <p:cNvSpPr/>
          <p:nvPr/>
        </p:nvSpPr>
        <p:spPr>
          <a:xfrm>
            <a:off x="1914726" y="2816057"/>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0" name="Freeform: Shape 69">
            <a:extLst>
              <a:ext uri="{FF2B5EF4-FFF2-40B4-BE49-F238E27FC236}">
                <a16:creationId xmlns:a16="http://schemas.microsoft.com/office/drawing/2014/main" id="{09ABE316-FA25-439F-8817-5F6D982D7810}"/>
              </a:ext>
            </a:extLst>
          </p:cNvPr>
          <p:cNvSpPr/>
          <p:nvPr/>
        </p:nvSpPr>
        <p:spPr>
          <a:xfrm>
            <a:off x="6290943" y="2589258"/>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75" name="Picture 74" descr="A close up of a sign&#10;&#10;Description generated with very high confidence">
            <a:extLst>
              <a:ext uri="{FF2B5EF4-FFF2-40B4-BE49-F238E27FC236}">
                <a16:creationId xmlns:a16="http://schemas.microsoft.com/office/drawing/2014/main" id="{CA7690B4-0EE2-4FC4-9582-B42D630A784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2167" r="96167">
                        <a14:foregroundMark x1="15667" y1="47500" x2="18000" y2="57500"/>
                        <a14:foregroundMark x1="18000" y1="57500" x2="18000" y2="60500"/>
                        <a14:foregroundMark x1="10667" y1="47500" x2="10500" y2="51000"/>
                        <a14:foregroundMark x1="23167" y1="47000" x2="23167" y2="47000"/>
                        <a14:foregroundMark x1="46333" y1="46500" x2="46333" y2="46500"/>
                        <a14:foregroundMark x1="53667" y1="47500" x2="53667" y2="47500"/>
                        <a14:foregroundMark x1="59000" y1="43000" x2="59000" y2="43000"/>
                        <a14:foregroundMark x1="45333" y1="29500" x2="45333" y2="29500"/>
                        <a14:foregroundMark x1="47000" y1="35000" x2="30000" y2="17500"/>
                        <a14:foregroundMark x1="30000" y1="17500" x2="23000" y2="17000"/>
                        <a14:foregroundMark x1="23000" y1="17000" x2="20167" y2="33000"/>
                        <a14:foregroundMark x1="20167" y1="33000" x2="20167" y2="43500"/>
                        <a14:foregroundMark x1="9333" y1="28500" x2="7167" y2="39500"/>
                        <a14:foregroundMark x1="7167" y1="39500" x2="7667" y2="48000"/>
                        <a14:foregroundMark x1="6000" y1="39000" x2="33500" y2="43000"/>
                        <a14:foregroundMark x1="33500" y1="43000" x2="47000" y2="41500"/>
                        <a14:foregroundMark x1="47000" y1="41500" x2="54167" y2="41500"/>
                        <a14:foregroundMark x1="54167" y1="41500" x2="62167" y2="48000"/>
                        <a14:foregroundMark x1="62167" y1="48000" x2="65667" y2="61500"/>
                        <a14:foregroundMark x1="65667" y1="61500" x2="60833" y2="74500"/>
                        <a14:foregroundMark x1="60833" y1="74500" x2="41667" y2="78500"/>
                        <a14:foregroundMark x1="41667" y1="78500" x2="18833" y2="73000"/>
                        <a14:foregroundMark x1="18833" y1="73000" x2="11667" y2="68500"/>
                        <a14:foregroundMark x1="11667" y1="68500" x2="6833" y2="53500"/>
                        <a14:foregroundMark x1="6833" y1="53500" x2="6667" y2="40000"/>
                        <a14:foregroundMark x1="37000" y1="48500" x2="37000" y2="48500"/>
                        <a14:foregroundMark x1="37333" y1="47000" x2="39000" y2="49500"/>
                        <a14:foregroundMark x1="39333" y1="47500" x2="40833" y2="52500"/>
                        <a14:foregroundMark x1="38333" y1="52500" x2="38667" y2="54000"/>
                        <a14:foregroundMark x1="39000" y1="57000" x2="38333" y2="47500"/>
                        <a14:foregroundMark x1="2333" y1="40000" x2="2333" y2="40000"/>
                        <a14:foregroundMark x1="77833" y1="47500" x2="79167" y2="58500"/>
                        <a14:foregroundMark x1="79167" y1="58500" x2="79000" y2="59500"/>
                        <a14:foregroundMark x1="84667" y1="50000" x2="88833" y2="55000"/>
                        <a14:foregroundMark x1="85833" y1="32000" x2="86667" y2="56500"/>
                        <a14:foregroundMark x1="86667" y1="56500" x2="88500" y2="59500"/>
                        <a14:foregroundMark x1="87833" y1="18000" x2="86667" y2="53000"/>
                        <a14:foregroundMark x1="86667" y1="53000" x2="89333" y2="63500"/>
                        <a14:foregroundMark x1="89333" y1="63500" x2="93167" y2="51000"/>
                        <a14:foregroundMark x1="93167" y1="51000" x2="87333" y2="55000"/>
                        <a14:foregroundMark x1="87333" y1="55000" x2="89167" y2="66000"/>
                        <a14:foregroundMark x1="89167" y1="66000" x2="89333" y2="65500"/>
                        <a14:foregroundMark x1="93833" y1="49000" x2="95833" y2="61500"/>
                        <a14:foregroundMark x1="95833" y1="61500" x2="92333" y2="71500"/>
                        <a14:foregroundMark x1="92333" y1="71500" x2="94000" y2="78000"/>
                        <a14:foregroundMark x1="97023" y1="55234" x2="96167" y2="75500"/>
                        <a14:foregroundMark x1="97667" y1="40000" x2="97228" y2="50381"/>
                        <a14:foregroundMark x1="96167" y1="75500" x2="95500" y2="77500"/>
                        <a14:foregroundMark x1="54000" y1="48000" x2="56500" y2="58000"/>
                        <a14:foregroundMark x1="56500" y1="58000" x2="52167" y2="65000"/>
                        <a14:foregroundMark x1="52167" y1="65000" x2="13667" y2="64000"/>
                        <a14:foregroundMark x1="13667" y1="64000" x2="5000" y2="61000"/>
                        <a14:foregroundMark x1="47167" y1="55000" x2="26333" y2="52000"/>
                        <a14:foregroundMark x1="21500" y1="56000" x2="17833" y2="55000"/>
                        <a14:backgroundMark x1="73833" y1="37000" x2="74167" y2="42000"/>
                        <a14:backgroundMark x1="99333" y1="49000" x2="99667" y2="53500"/>
                      </a14:backgroundRemoval>
                    </a14:imgEffect>
                  </a14:imgLayer>
                </a14:imgProps>
              </a:ext>
              <a:ext uri="{28A0092B-C50C-407E-A947-70E740481C1C}">
                <a14:useLocalDpi xmlns:a14="http://schemas.microsoft.com/office/drawing/2010/main" val="0"/>
              </a:ext>
            </a:extLst>
          </a:blip>
          <a:stretch>
            <a:fillRect/>
          </a:stretch>
        </p:blipFill>
        <p:spPr>
          <a:xfrm>
            <a:off x="5254107" y="5341794"/>
            <a:ext cx="1056655" cy="326679"/>
          </a:xfrm>
          <a:prstGeom prst="rect">
            <a:avLst/>
          </a:prstGeom>
        </p:spPr>
      </p:pic>
      <p:pic>
        <p:nvPicPr>
          <p:cNvPr id="77" name="Picture 76" descr="A picture containing vector graphics&#10;&#10;Description generated with high confidence">
            <a:extLst>
              <a:ext uri="{FF2B5EF4-FFF2-40B4-BE49-F238E27FC236}">
                <a16:creationId xmlns:a16="http://schemas.microsoft.com/office/drawing/2014/main" id="{C7CC5443-0F83-4D5B-8B29-40ECA87F5F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5295" y="5921767"/>
            <a:ext cx="464052" cy="458076"/>
          </a:xfrm>
          <a:prstGeom prst="rect">
            <a:avLst/>
          </a:prstGeom>
        </p:spPr>
      </p:pic>
      <p:pic>
        <p:nvPicPr>
          <p:cNvPr id="79" name="Picture 78" descr="A close up of a logo&#10;&#10;Description generated with high confidence">
            <a:extLst>
              <a:ext uri="{FF2B5EF4-FFF2-40B4-BE49-F238E27FC236}">
                <a16:creationId xmlns:a16="http://schemas.microsoft.com/office/drawing/2014/main" id="{408C648E-F765-466F-A9B4-6EB3B8DC23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487376" flipH="1">
            <a:off x="244923" y="6365337"/>
            <a:ext cx="352199" cy="379627"/>
          </a:xfrm>
          <a:prstGeom prst="rect">
            <a:avLst/>
          </a:prstGeom>
        </p:spPr>
      </p:pic>
      <p:sp>
        <p:nvSpPr>
          <p:cNvPr id="85" name="TextBox 84">
            <a:extLst>
              <a:ext uri="{FF2B5EF4-FFF2-40B4-BE49-F238E27FC236}">
                <a16:creationId xmlns:a16="http://schemas.microsoft.com/office/drawing/2014/main" id="{BF718E34-6E6B-4013-945E-CD845BB445D6}"/>
              </a:ext>
            </a:extLst>
          </p:cNvPr>
          <p:cNvSpPr txBox="1"/>
          <p:nvPr/>
        </p:nvSpPr>
        <p:spPr>
          <a:xfrm>
            <a:off x="564523" y="5838446"/>
            <a:ext cx="3009478" cy="369460"/>
          </a:xfrm>
          <a:prstGeom prst="rect">
            <a:avLst/>
          </a:prstGeom>
          <a:noFill/>
        </p:spPr>
        <p:txBody>
          <a:bodyPr wrap="none" rtlCol="0">
            <a:spAutoFit/>
          </a:bodyPr>
          <a:lstStyle/>
          <a:p>
            <a:r>
              <a:rPr lang="en-US" sz="1801" dirty="0">
                <a:solidFill>
                  <a:schemeClr val="bg1"/>
                </a:solidFill>
                <a:latin typeface="3ds Light" panose="02000503020000020004" pitchFamily="50" charset="0"/>
              </a:rPr>
              <a:t>eleczone_blog@yahoo.com</a:t>
            </a:r>
          </a:p>
        </p:txBody>
      </p:sp>
      <p:pic>
        <p:nvPicPr>
          <p:cNvPr id="87" name="Picture 86" descr="A picture containing vector graphics&#10;&#10;Description generated with very high confidence">
            <a:extLst>
              <a:ext uri="{FF2B5EF4-FFF2-40B4-BE49-F238E27FC236}">
                <a16:creationId xmlns:a16="http://schemas.microsoft.com/office/drawing/2014/main" id="{415FB00B-7A36-412F-B835-DE709E5152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113" y="5301116"/>
            <a:ext cx="453067" cy="408373"/>
          </a:xfrm>
          <a:prstGeom prst="rect">
            <a:avLst/>
          </a:prstGeom>
        </p:spPr>
      </p:pic>
      <p:sp>
        <p:nvSpPr>
          <p:cNvPr id="89" name="TextBox 88">
            <a:extLst>
              <a:ext uri="{FF2B5EF4-FFF2-40B4-BE49-F238E27FC236}">
                <a16:creationId xmlns:a16="http://schemas.microsoft.com/office/drawing/2014/main" id="{0D3E85E9-BF0E-4C2B-80DF-714325B44B4A}"/>
              </a:ext>
            </a:extLst>
          </p:cNvPr>
          <p:cNvSpPr txBox="1"/>
          <p:nvPr/>
        </p:nvSpPr>
        <p:spPr>
          <a:xfrm>
            <a:off x="592621" y="6418307"/>
            <a:ext cx="1550424" cy="338554"/>
          </a:xfrm>
          <a:prstGeom prst="rect">
            <a:avLst/>
          </a:prstGeom>
          <a:noFill/>
        </p:spPr>
        <p:txBody>
          <a:bodyPr wrap="none" rtlCol="0">
            <a:spAutoFit/>
          </a:bodyPr>
          <a:lstStyle/>
          <a:p>
            <a:r>
              <a:rPr lang="en-US" sz="1600" dirty="0">
                <a:solidFill>
                  <a:schemeClr val="bg1"/>
                </a:solidFill>
                <a:latin typeface="3ds Light" panose="02000503020000020004" pitchFamily="50" charset="0"/>
              </a:rPr>
              <a:t>019-249 3264</a:t>
            </a:r>
          </a:p>
        </p:txBody>
      </p:sp>
      <p:pic>
        <p:nvPicPr>
          <p:cNvPr id="90" name="Picture 89" descr="A close up of a logo&#10;&#10;Description generated with very high confidence">
            <a:extLst>
              <a:ext uri="{FF2B5EF4-FFF2-40B4-BE49-F238E27FC236}">
                <a16:creationId xmlns:a16="http://schemas.microsoft.com/office/drawing/2014/main" id="{BA1CE598-D983-47FB-921E-A8F9519C31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930" b="96094" l="2930" r="95508">
                        <a14:foregroundMark x1="23242" y1="12305" x2="23242" y2="12305"/>
                        <a14:foregroundMark x1="23242" y1="11914" x2="42773" y2="3711"/>
                        <a14:foregroundMark x1="42773" y1="3711" x2="54297" y2="2930"/>
                        <a14:foregroundMark x1="54297" y1="2930" x2="82031" y2="17578"/>
                        <a14:foregroundMark x1="82031" y1="17578" x2="84570" y2="20313"/>
                        <a14:foregroundMark x1="85742" y1="19531" x2="94336" y2="39063"/>
                        <a14:foregroundMark x1="94336" y1="39063" x2="95898" y2="49023"/>
                        <a14:foregroundMark x1="95898" y1="49023" x2="90039" y2="75000"/>
                        <a14:foregroundMark x1="6445" y1="30273" x2="0" y2="60352"/>
                        <a14:foregroundMark x1="0" y1="60352" x2="3711" y2="71484"/>
                        <a14:foregroundMark x1="3711" y1="71484" x2="19922" y2="90625"/>
                        <a14:foregroundMark x1="19922" y1="90625" x2="64258" y2="94336"/>
                        <a14:foregroundMark x1="64258" y1="94336" x2="73438" y2="90820"/>
                        <a14:foregroundMark x1="73438" y1="90820" x2="73438" y2="90820"/>
                        <a14:foregroundMark x1="71094" y1="94727" x2="35742" y2="93945"/>
                        <a14:foregroundMark x1="35742" y1="93945" x2="26563" y2="91992"/>
                        <a14:foregroundMark x1="62500" y1="96680" x2="40430" y2="96484"/>
                        <a14:foregroundMark x1="40430" y1="96484" x2="35352" y2="95117"/>
                        <a14:foregroundMark x1="27930" y1="91797" x2="15039" y2="79883"/>
                        <a14:foregroundMark x1="13086" y1="78711" x2="6445" y2="65430"/>
                        <a14:foregroundMark x1="5273" y1="62695" x2="4102" y2="51953"/>
                        <a14:foregroundMark x1="2930" y1="49414" x2="2930" y2="47656"/>
                        <a14:foregroundMark x1="38867" y1="35742" x2="62891" y2="36133"/>
                        <a14:foregroundMark x1="27344" y1="31445" x2="25391" y2="30664"/>
                        <a14:foregroundMark x1="25781" y1="31445" x2="24414" y2="30469"/>
                        <a14:foregroundMark x1="73242" y1="43555" x2="73242" y2="54492"/>
                        <a14:foregroundMark x1="60352" y1="62500" x2="44531" y2="63281"/>
                        <a14:foregroundMark x1="28125" y1="47656" x2="25977" y2="41406"/>
                        <a14:foregroundMark x1="27148" y1="31836" x2="25000" y2="30859"/>
                        <a14:foregroundMark x1="26563" y1="33008" x2="24414" y2="30664"/>
                        <a14:foregroundMark x1="25781" y1="42578" x2="22656" y2="32813"/>
                        <a14:foregroundMark x1="22656" y1="32813" x2="21875" y2="32813"/>
                        <a14:backgroundMark x1="59961" y1="23633" x2="59961" y2="23633"/>
                        <a14:backgroundMark x1="59961" y1="23633" x2="41016" y2="21289"/>
                        <a14:backgroundMark x1="57617" y1="19922" x2="72852" y2="26172"/>
                        <a14:backgroundMark x1="72852" y1="26172" x2="80469" y2="32617"/>
                        <a14:backgroundMark x1="80469" y1="32617" x2="84766" y2="43359"/>
                        <a14:backgroundMark x1="84766" y1="43359" x2="85352" y2="54492"/>
                        <a14:backgroundMark x1="85352" y1="54492" x2="82617" y2="65625"/>
                        <a14:backgroundMark x1="82617" y1="65625" x2="74609" y2="75781"/>
                        <a14:backgroundMark x1="74609" y1="75781" x2="62500" y2="81445"/>
                        <a14:backgroundMark x1="62500" y1="81445" x2="34180" y2="81250"/>
                        <a14:backgroundMark x1="34180" y1="81250" x2="22461" y2="76367"/>
                        <a14:backgroundMark x1="22461" y1="76367" x2="14063" y2="64063"/>
                        <a14:backgroundMark x1="14063" y1="64063" x2="12500" y2="53906"/>
                        <a14:backgroundMark x1="12500" y1="53906" x2="20898" y2="33789"/>
                        <a14:backgroundMark x1="26398" y1="29599" x2="41406" y2="18164"/>
                        <a14:backgroundMark x1="22555" y1="32526" x2="24631" y2="30945"/>
                        <a14:backgroundMark x1="20898" y1="33789" x2="21975" y2="32969"/>
                        <a14:backgroundMark x1="41406" y1="18164" x2="52148" y2="16406"/>
                        <a14:backgroundMark x1="52148" y1="16406" x2="58008" y2="20117"/>
                        <a14:backgroundMark x1="22266" y1="31641" x2="43164" y2="52539"/>
                        <a14:backgroundMark x1="43164" y1="52539" x2="52344" y2="55859"/>
                        <a14:backgroundMark x1="52344" y1="55859" x2="77539" y2="30859"/>
                      </a14:backgroundRemoval>
                    </a14:imgEffect>
                  </a14:imgLayer>
                </a14:imgProps>
              </a:ext>
              <a:ext uri="{28A0092B-C50C-407E-A947-70E740481C1C}">
                <a14:useLocalDpi xmlns:a14="http://schemas.microsoft.com/office/drawing/2010/main" val="0"/>
              </a:ext>
            </a:extLst>
          </a:blip>
          <a:stretch>
            <a:fillRect/>
          </a:stretch>
        </p:blipFill>
        <p:spPr>
          <a:xfrm>
            <a:off x="179731" y="5803202"/>
            <a:ext cx="418100" cy="418100"/>
          </a:xfrm>
          <a:prstGeom prst="rect">
            <a:avLst/>
          </a:prstGeom>
        </p:spPr>
      </p:pic>
      <p:sp>
        <p:nvSpPr>
          <p:cNvPr id="92" name="TextBox 91">
            <a:extLst>
              <a:ext uri="{FF2B5EF4-FFF2-40B4-BE49-F238E27FC236}">
                <a16:creationId xmlns:a16="http://schemas.microsoft.com/office/drawing/2014/main" id="{9C21D8DF-591C-4354-B00C-7692B9068A6F}"/>
              </a:ext>
            </a:extLst>
          </p:cNvPr>
          <p:cNvSpPr txBox="1"/>
          <p:nvPr/>
        </p:nvSpPr>
        <p:spPr>
          <a:xfrm>
            <a:off x="573037" y="5323819"/>
            <a:ext cx="4040273" cy="338554"/>
          </a:xfrm>
          <a:prstGeom prst="rect">
            <a:avLst/>
          </a:prstGeom>
          <a:noFill/>
        </p:spPr>
        <p:txBody>
          <a:bodyPr wrap="none" rtlCol="0">
            <a:spAutoFit/>
          </a:bodyPr>
          <a:lstStyle/>
          <a:p>
            <a:r>
              <a:rPr lang="en-US" sz="1600" dirty="0">
                <a:solidFill>
                  <a:schemeClr val="bg1"/>
                </a:solidFill>
                <a:latin typeface="3ds Light" panose="02000503020000020004" pitchFamily="50" charset="0"/>
              </a:rPr>
              <a:t>http://www.nadieleczonesolution.com.my</a:t>
            </a:r>
          </a:p>
        </p:txBody>
      </p:sp>
      <p:sp>
        <p:nvSpPr>
          <p:cNvPr id="93" name="TextBox 92">
            <a:extLst>
              <a:ext uri="{FF2B5EF4-FFF2-40B4-BE49-F238E27FC236}">
                <a16:creationId xmlns:a16="http://schemas.microsoft.com/office/drawing/2014/main" id="{5BFBC94A-D7C8-4924-9AA9-4165DA30EBBE}"/>
              </a:ext>
            </a:extLst>
          </p:cNvPr>
          <p:cNvSpPr txBox="1"/>
          <p:nvPr/>
        </p:nvSpPr>
        <p:spPr>
          <a:xfrm>
            <a:off x="6310762" y="5350483"/>
            <a:ext cx="3511731" cy="338554"/>
          </a:xfrm>
          <a:prstGeom prst="rect">
            <a:avLst/>
          </a:prstGeom>
          <a:noFill/>
        </p:spPr>
        <p:txBody>
          <a:bodyPr wrap="none" rtlCol="0">
            <a:spAutoFit/>
          </a:bodyPr>
          <a:lstStyle/>
          <a:p>
            <a:r>
              <a:rPr lang="en-US" sz="1600" dirty="0">
                <a:solidFill>
                  <a:schemeClr val="bg1"/>
                </a:solidFill>
                <a:latin typeface="3ds Light" panose="02000503020000020004" pitchFamily="50" charset="0"/>
              </a:rPr>
              <a:t>http://www.facebook .com/</a:t>
            </a:r>
            <a:r>
              <a:rPr lang="en-US" sz="1600" dirty="0" err="1">
                <a:solidFill>
                  <a:schemeClr val="bg1"/>
                </a:solidFill>
                <a:latin typeface="3ds Light" panose="02000503020000020004" pitchFamily="50" charset="0"/>
              </a:rPr>
              <a:t>eleczone</a:t>
            </a:r>
            <a:endParaRPr lang="en-US" sz="1600" dirty="0">
              <a:solidFill>
                <a:schemeClr val="bg1"/>
              </a:solidFill>
              <a:latin typeface="3ds Light" panose="02000503020000020004" pitchFamily="50" charset="0"/>
            </a:endParaRPr>
          </a:p>
        </p:txBody>
      </p:sp>
      <p:sp>
        <p:nvSpPr>
          <p:cNvPr id="95" name="TextBox 94">
            <a:extLst>
              <a:ext uri="{FF2B5EF4-FFF2-40B4-BE49-F238E27FC236}">
                <a16:creationId xmlns:a16="http://schemas.microsoft.com/office/drawing/2014/main" id="{9F564757-9CB3-4395-BD83-0B3FDB7C0865}"/>
              </a:ext>
            </a:extLst>
          </p:cNvPr>
          <p:cNvSpPr txBox="1"/>
          <p:nvPr/>
        </p:nvSpPr>
        <p:spPr>
          <a:xfrm>
            <a:off x="5818631" y="5981528"/>
            <a:ext cx="3563796" cy="338554"/>
          </a:xfrm>
          <a:prstGeom prst="rect">
            <a:avLst/>
          </a:prstGeom>
          <a:noFill/>
        </p:spPr>
        <p:txBody>
          <a:bodyPr wrap="none" rtlCol="0">
            <a:spAutoFit/>
          </a:bodyPr>
          <a:lstStyle/>
          <a:p>
            <a:r>
              <a:rPr lang="en-US" sz="1600" dirty="0">
                <a:solidFill>
                  <a:schemeClr val="bg1"/>
                </a:solidFill>
                <a:latin typeface="3ds Light" panose="02000503020000020004" pitchFamily="50" charset="0"/>
              </a:rPr>
              <a:t>http://www.Instagram.com/eleczone</a:t>
            </a:r>
          </a:p>
        </p:txBody>
      </p:sp>
      <p:sp>
        <p:nvSpPr>
          <p:cNvPr id="96" name="Freeform: Shape 95">
            <a:extLst>
              <a:ext uri="{FF2B5EF4-FFF2-40B4-BE49-F238E27FC236}">
                <a16:creationId xmlns:a16="http://schemas.microsoft.com/office/drawing/2014/main" id="{50C1EE48-679B-4AE1-AE11-7048FF1C4691}"/>
              </a:ext>
            </a:extLst>
          </p:cNvPr>
          <p:cNvSpPr/>
          <p:nvPr/>
        </p:nvSpPr>
        <p:spPr>
          <a:xfrm>
            <a:off x="7055977" y="2731854"/>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7" name="Freeform: Shape 96">
            <a:extLst>
              <a:ext uri="{FF2B5EF4-FFF2-40B4-BE49-F238E27FC236}">
                <a16:creationId xmlns:a16="http://schemas.microsoft.com/office/drawing/2014/main" id="{1D8D1C88-21CB-4D41-9B58-7DE649443BD8}"/>
              </a:ext>
            </a:extLst>
          </p:cNvPr>
          <p:cNvSpPr/>
          <p:nvPr/>
        </p:nvSpPr>
        <p:spPr>
          <a:xfrm>
            <a:off x="5930227" y="4275033"/>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0" name="TextBox 99">
            <a:extLst>
              <a:ext uri="{FF2B5EF4-FFF2-40B4-BE49-F238E27FC236}">
                <a16:creationId xmlns:a16="http://schemas.microsoft.com/office/drawing/2014/main" id="{E1BD6D9E-CF75-452E-9A10-1B410BAF7B87}"/>
              </a:ext>
            </a:extLst>
          </p:cNvPr>
          <p:cNvSpPr txBox="1"/>
          <p:nvPr/>
        </p:nvSpPr>
        <p:spPr>
          <a:xfrm>
            <a:off x="2623229" y="769845"/>
            <a:ext cx="4977313" cy="461665"/>
          </a:xfrm>
          <a:prstGeom prst="rect">
            <a:avLst/>
          </a:prstGeom>
          <a:noFill/>
        </p:spPr>
        <p:txBody>
          <a:bodyPr wrap="square" rtlCol="0">
            <a:spAutoFit/>
          </a:bodyPr>
          <a:lstStyle/>
          <a:p>
            <a:r>
              <a:rPr lang="en-US" sz="2400" dirty="0">
                <a:latin typeface="Tele-Marines" pitchFamily="2" charset="0"/>
              </a:rPr>
              <a:t>TRAINING MODULE</a:t>
            </a:r>
          </a:p>
        </p:txBody>
      </p:sp>
      <p:sp>
        <p:nvSpPr>
          <p:cNvPr id="98" name="TextBox 97">
            <a:extLst>
              <a:ext uri="{FF2B5EF4-FFF2-40B4-BE49-F238E27FC236}">
                <a16:creationId xmlns:a16="http://schemas.microsoft.com/office/drawing/2014/main" id="{D3DDA480-3C4D-4AC7-9264-0117F652B8EC}"/>
              </a:ext>
            </a:extLst>
          </p:cNvPr>
          <p:cNvSpPr txBox="1"/>
          <p:nvPr/>
        </p:nvSpPr>
        <p:spPr>
          <a:xfrm>
            <a:off x="7772522" y="2614491"/>
            <a:ext cx="4099943" cy="830997"/>
          </a:xfrm>
          <a:prstGeom prst="rect">
            <a:avLst/>
          </a:prstGeom>
          <a:solidFill>
            <a:srgbClr val="009999"/>
          </a:solidFill>
          <a:ln w="28575">
            <a:solidFill>
              <a:schemeClr val="bg1"/>
            </a:solidFill>
          </a:ln>
        </p:spPr>
        <p:txBody>
          <a:bodyPr wrap="square" rtlCol="0">
            <a:spAutoFit/>
          </a:bodyPr>
          <a:lstStyle/>
          <a:p>
            <a:pPr algn="ctr"/>
            <a:r>
              <a:rPr lang="en-US" sz="2400" dirty="0">
                <a:solidFill>
                  <a:schemeClr val="bg1"/>
                </a:solidFill>
                <a:latin typeface="3ds Light" panose="02000503020000020004" pitchFamily="50" charset="0"/>
              </a:rPr>
              <a:t>INTERNET OF THINGS (IOT)</a:t>
            </a:r>
          </a:p>
          <a:p>
            <a:pPr algn="ctr"/>
            <a:r>
              <a:rPr lang="en-US" sz="2400" dirty="0">
                <a:solidFill>
                  <a:schemeClr val="bg1"/>
                </a:solidFill>
                <a:latin typeface="3ds Light" panose="02000503020000020004" pitchFamily="50" charset="0"/>
              </a:rPr>
              <a:t>ADVANCED TRAINING</a:t>
            </a:r>
          </a:p>
        </p:txBody>
      </p:sp>
      <p:sp>
        <p:nvSpPr>
          <p:cNvPr id="103" name="Freeform: Shape 102">
            <a:extLst>
              <a:ext uri="{FF2B5EF4-FFF2-40B4-BE49-F238E27FC236}">
                <a16:creationId xmlns:a16="http://schemas.microsoft.com/office/drawing/2014/main" id="{397D9186-6E43-4653-986A-175B660FD04C}"/>
              </a:ext>
            </a:extLst>
          </p:cNvPr>
          <p:cNvSpPr/>
          <p:nvPr/>
        </p:nvSpPr>
        <p:spPr>
          <a:xfrm>
            <a:off x="7055977" y="3272355"/>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201447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TextBox 9">
            <a:extLst>
              <a:ext uri="{FF2B5EF4-FFF2-40B4-BE49-F238E27FC236}">
                <a16:creationId xmlns:a16="http://schemas.microsoft.com/office/drawing/2014/main" id="{DE50FF18-BB02-4436-AF3A-FD3E71404FDE}"/>
              </a:ext>
            </a:extLst>
          </p:cNvPr>
          <p:cNvSpPr txBox="1"/>
          <p:nvPr/>
        </p:nvSpPr>
        <p:spPr>
          <a:xfrm>
            <a:off x="2497223" y="752504"/>
            <a:ext cx="5542447" cy="400110"/>
          </a:xfrm>
          <a:prstGeom prst="rect">
            <a:avLst/>
          </a:prstGeom>
          <a:noFill/>
        </p:spPr>
        <p:txBody>
          <a:bodyPr wrap="square" rtlCol="0">
            <a:spAutoFit/>
          </a:bodyPr>
          <a:lstStyle/>
          <a:p>
            <a:pPr algn="ctr"/>
            <a:r>
              <a:rPr lang="en-US" sz="2000" dirty="0">
                <a:latin typeface="Tele-Marines" pitchFamily="2" charset="0"/>
              </a:rPr>
              <a:t>WHAT IS IOT ?</a:t>
            </a:r>
          </a:p>
        </p:txBody>
      </p:sp>
      <p:pic>
        <p:nvPicPr>
          <p:cNvPr id="11" name="Picture 10">
            <a:extLst>
              <a:ext uri="{FF2B5EF4-FFF2-40B4-BE49-F238E27FC236}">
                <a16:creationId xmlns:a16="http://schemas.microsoft.com/office/drawing/2014/main" id="{1AF94D34-0E67-4953-A287-22E69196FA70}"/>
              </a:ext>
            </a:extLst>
          </p:cNvPr>
          <p:cNvPicPr>
            <a:picLocks noChangeAspect="1"/>
          </p:cNvPicPr>
          <p:nvPr/>
        </p:nvPicPr>
        <p:blipFill>
          <a:blip r:embed="rId3"/>
          <a:stretch>
            <a:fillRect/>
          </a:stretch>
        </p:blipFill>
        <p:spPr>
          <a:xfrm>
            <a:off x="1685071" y="1527100"/>
            <a:ext cx="8669867" cy="4876800"/>
          </a:xfrm>
          <a:prstGeom prst="rect">
            <a:avLst/>
          </a:prstGeom>
          <a:ln w="57150">
            <a:solidFill>
              <a:schemeClr val="tx1">
                <a:lumMod val="75000"/>
                <a:lumOff val="25000"/>
              </a:schemeClr>
            </a:solidFill>
          </a:ln>
        </p:spPr>
      </p:pic>
    </p:spTree>
    <p:extLst>
      <p:ext uri="{BB962C8B-B14F-4D97-AF65-F5344CB8AC3E}">
        <p14:creationId xmlns:p14="http://schemas.microsoft.com/office/powerpoint/2010/main" val="883544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TextBox 9">
            <a:extLst>
              <a:ext uri="{FF2B5EF4-FFF2-40B4-BE49-F238E27FC236}">
                <a16:creationId xmlns:a16="http://schemas.microsoft.com/office/drawing/2014/main" id="{274BF04A-5374-4B1F-A634-7DA73911F038}"/>
              </a:ext>
            </a:extLst>
          </p:cNvPr>
          <p:cNvSpPr txBox="1"/>
          <p:nvPr/>
        </p:nvSpPr>
        <p:spPr>
          <a:xfrm>
            <a:off x="2497223" y="752504"/>
            <a:ext cx="5542447" cy="400110"/>
          </a:xfrm>
          <a:prstGeom prst="rect">
            <a:avLst/>
          </a:prstGeom>
          <a:noFill/>
        </p:spPr>
        <p:txBody>
          <a:bodyPr wrap="square" rtlCol="0">
            <a:spAutoFit/>
          </a:bodyPr>
          <a:lstStyle/>
          <a:p>
            <a:pPr algn="ctr"/>
            <a:r>
              <a:rPr lang="en-US" sz="2000" dirty="0">
                <a:latin typeface="Tele-Marines" pitchFamily="2" charset="0"/>
              </a:rPr>
              <a:t>WHAT IS IOT ?</a:t>
            </a:r>
          </a:p>
        </p:txBody>
      </p:sp>
      <p:pic>
        <p:nvPicPr>
          <p:cNvPr id="11" name="Picture 10">
            <a:extLst>
              <a:ext uri="{FF2B5EF4-FFF2-40B4-BE49-F238E27FC236}">
                <a16:creationId xmlns:a16="http://schemas.microsoft.com/office/drawing/2014/main" id="{D9468D5C-C962-4494-8482-B210E971650D}"/>
              </a:ext>
            </a:extLst>
          </p:cNvPr>
          <p:cNvPicPr>
            <a:picLocks noChangeAspect="1"/>
          </p:cNvPicPr>
          <p:nvPr/>
        </p:nvPicPr>
        <p:blipFill>
          <a:blip r:embed="rId3"/>
          <a:stretch>
            <a:fillRect/>
          </a:stretch>
        </p:blipFill>
        <p:spPr>
          <a:xfrm>
            <a:off x="1685071" y="1527105"/>
            <a:ext cx="8805333" cy="4953001"/>
          </a:xfrm>
          <a:prstGeom prst="rect">
            <a:avLst/>
          </a:prstGeom>
          <a:ln w="57150">
            <a:solidFill>
              <a:schemeClr val="tx1">
                <a:lumMod val="75000"/>
                <a:lumOff val="25000"/>
              </a:schemeClr>
            </a:solidFill>
          </a:ln>
        </p:spPr>
      </p:pic>
    </p:spTree>
    <p:extLst>
      <p:ext uri="{BB962C8B-B14F-4D97-AF65-F5344CB8AC3E}">
        <p14:creationId xmlns:p14="http://schemas.microsoft.com/office/powerpoint/2010/main" val="4019034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9" y="1146119"/>
            <a:ext cx="6665919" cy="614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8" name="Rectangle 17">
            <a:extLst>
              <a:ext uri="{FF2B5EF4-FFF2-40B4-BE49-F238E27FC236}">
                <a16:creationId xmlns:a16="http://schemas.microsoft.com/office/drawing/2014/main" id="{AFF17CF0-E57C-40F4-A2F1-111C7A1008EF}"/>
              </a:ext>
            </a:extLst>
          </p:cNvPr>
          <p:cNvSpPr/>
          <p:nvPr/>
        </p:nvSpPr>
        <p:spPr>
          <a:xfrm>
            <a:off x="9039635" y="708199"/>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TextBox 9">
            <a:extLst>
              <a:ext uri="{FF2B5EF4-FFF2-40B4-BE49-F238E27FC236}">
                <a16:creationId xmlns:a16="http://schemas.microsoft.com/office/drawing/2014/main" id="{D74F74FA-F53F-4ADF-B513-A62D8DC0C63F}"/>
              </a:ext>
            </a:extLst>
          </p:cNvPr>
          <p:cNvSpPr txBox="1"/>
          <p:nvPr/>
        </p:nvSpPr>
        <p:spPr>
          <a:xfrm>
            <a:off x="2543657" y="789595"/>
            <a:ext cx="6320345" cy="338554"/>
          </a:xfrm>
          <a:prstGeom prst="rect">
            <a:avLst/>
          </a:prstGeom>
          <a:noFill/>
        </p:spPr>
        <p:txBody>
          <a:bodyPr wrap="square" rtlCol="0">
            <a:spAutoFit/>
          </a:bodyPr>
          <a:lstStyle/>
          <a:p>
            <a:pPr fontAlgn="base">
              <a:spcBef>
                <a:spcPct val="0"/>
              </a:spcBef>
              <a:spcAft>
                <a:spcPct val="0"/>
              </a:spcAft>
            </a:pPr>
            <a:r>
              <a:rPr lang="en-US" sz="1600" b="1" dirty="0">
                <a:latin typeface="Tele-Marines" pitchFamily="2" charset="0"/>
                <a:ea typeface="Calibri" pitchFamily="34" charset="0"/>
                <a:cs typeface="Times New Roman" pitchFamily="18" charset="0"/>
              </a:rPr>
              <a:t>Get to know </a:t>
            </a:r>
            <a:r>
              <a:rPr lang="en-US" sz="1600" b="1" dirty="0" err="1">
                <a:latin typeface="Tele-Marines" pitchFamily="2" charset="0"/>
                <a:ea typeface="Calibri" pitchFamily="34" charset="0"/>
                <a:cs typeface="Times New Roman" pitchFamily="18" charset="0"/>
              </a:rPr>
              <a:t>NodeMCU</a:t>
            </a:r>
            <a:r>
              <a:rPr lang="en-US" sz="1600" b="1" dirty="0">
                <a:latin typeface="Tele-Marines" pitchFamily="2" charset="0"/>
                <a:ea typeface="Calibri" pitchFamily="34" charset="0"/>
                <a:cs typeface="Times New Roman" pitchFamily="18" charset="0"/>
              </a:rPr>
              <a:t> (USB Port and GPIO)</a:t>
            </a:r>
            <a:endParaRPr lang="en-US" sz="1600" dirty="0">
              <a:latin typeface="Tele-Marines" pitchFamily="2" charset="0"/>
              <a:cs typeface="Arial" pitchFamily="34" charset="0"/>
            </a:endParaRPr>
          </a:p>
        </p:txBody>
      </p:sp>
      <p:sp>
        <p:nvSpPr>
          <p:cNvPr id="11" name="Rectangle: Diagonal Corners Rounded 10">
            <a:extLst>
              <a:ext uri="{FF2B5EF4-FFF2-40B4-BE49-F238E27FC236}">
                <a16:creationId xmlns:a16="http://schemas.microsoft.com/office/drawing/2014/main" id="{8FC55171-02BB-4745-85DB-6C2560C4EC50}"/>
              </a:ext>
            </a:extLst>
          </p:cNvPr>
          <p:cNvSpPr/>
          <p:nvPr/>
        </p:nvSpPr>
        <p:spPr>
          <a:xfrm>
            <a:off x="366963" y="135457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20" name="Text Box 2">
            <a:extLst>
              <a:ext uri="{FF2B5EF4-FFF2-40B4-BE49-F238E27FC236}">
                <a16:creationId xmlns:a16="http://schemas.microsoft.com/office/drawing/2014/main" id="{29A7D07B-473F-4416-8F1D-B3E34BDE6A35}"/>
              </a:ext>
            </a:extLst>
          </p:cNvPr>
          <p:cNvSpPr txBox="1">
            <a:spLocks noChangeArrowheads="1"/>
          </p:cNvSpPr>
          <p:nvPr/>
        </p:nvSpPr>
        <p:spPr bwMode="auto">
          <a:xfrm>
            <a:off x="878156" y="1354575"/>
            <a:ext cx="2575883"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lvl="0" fontAlgn="base">
              <a:spcBef>
                <a:spcPct val="0"/>
              </a:spcBef>
              <a:spcAft>
                <a:spcPct val="0"/>
              </a:spcAft>
            </a:pPr>
            <a:r>
              <a:rPr lang="en-US" sz="2000" b="1" dirty="0">
                <a:solidFill>
                  <a:schemeClr val="bg1"/>
                </a:solidFill>
                <a:latin typeface="Stylus BT" panose="020E0402020206020304" pitchFamily="34" charset="0"/>
                <a:ea typeface="Calibri" pitchFamily="34" charset="0"/>
                <a:cs typeface="Times New Roman" pitchFamily="18" charset="0"/>
              </a:rPr>
              <a:t>Function of USB Port</a:t>
            </a:r>
          </a:p>
        </p:txBody>
      </p:sp>
      <p:sp>
        <p:nvSpPr>
          <p:cNvPr id="21" name="Round Diagonal Corner Rectangle 23">
            <a:extLst>
              <a:ext uri="{FF2B5EF4-FFF2-40B4-BE49-F238E27FC236}">
                <a16:creationId xmlns:a16="http://schemas.microsoft.com/office/drawing/2014/main" id="{183CE7E4-4824-44F8-8C3A-468E0AB21BCD}"/>
              </a:ext>
            </a:extLst>
          </p:cNvPr>
          <p:cNvSpPr/>
          <p:nvPr/>
        </p:nvSpPr>
        <p:spPr>
          <a:xfrm>
            <a:off x="8615593" y="2281276"/>
            <a:ext cx="3519599" cy="1692901"/>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dirty="0"/>
          </a:p>
        </p:txBody>
      </p:sp>
      <p:sp>
        <p:nvSpPr>
          <p:cNvPr id="22" name="TextBox 21">
            <a:extLst>
              <a:ext uri="{FF2B5EF4-FFF2-40B4-BE49-F238E27FC236}">
                <a16:creationId xmlns:a16="http://schemas.microsoft.com/office/drawing/2014/main" id="{7A1932FE-9C35-4D21-ABFF-93570B218F39}"/>
              </a:ext>
            </a:extLst>
          </p:cNvPr>
          <p:cNvSpPr txBox="1"/>
          <p:nvPr/>
        </p:nvSpPr>
        <p:spPr>
          <a:xfrm>
            <a:off x="8579417" y="2342755"/>
            <a:ext cx="3472356" cy="1755096"/>
          </a:xfrm>
          <a:prstGeom prst="rect">
            <a:avLst/>
          </a:prstGeom>
          <a:noFill/>
        </p:spPr>
        <p:txBody>
          <a:bodyPr wrap="square" rtlCol="0">
            <a:spAutoFit/>
          </a:bodyPr>
          <a:lstStyle/>
          <a:p>
            <a:pPr marL="285730" indent="-285730" eaLnBrk="0" fontAlgn="base" hangingPunct="0">
              <a:spcBef>
                <a:spcPct val="0"/>
              </a:spcBef>
              <a:spcAft>
                <a:spcPct val="0"/>
              </a:spcAft>
              <a:buFont typeface="Arial" pitchFamily="34" charset="0"/>
              <a:buChar char="•"/>
            </a:pPr>
            <a:r>
              <a:rPr lang="en-US" sz="1801" b="1" dirty="0">
                <a:solidFill>
                  <a:schemeClr val="bg1"/>
                </a:solidFill>
                <a:latin typeface="Stylus BT" panose="020E0402020206020304" pitchFamily="34" charset="0"/>
                <a:ea typeface="Calibri" pitchFamily="34" charset="0"/>
                <a:cs typeface="Times New Roman" pitchFamily="18" charset="0"/>
              </a:rPr>
              <a:t>To see </a:t>
            </a:r>
            <a:r>
              <a:rPr lang="en-US" sz="1801" b="1" dirty="0" err="1">
                <a:solidFill>
                  <a:schemeClr val="bg1"/>
                </a:solidFill>
                <a:latin typeface="Stylus BT" panose="020E0402020206020304" pitchFamily="34" charset="0"/>
                <a:ea typeface="Calibri" pitchFamily="34" charset="0"/>
                <a:cs typeface="Times New Roman" pitchFamily="18" charset="0"/>
              </a:rPr>
              <a:t>NodeMCU</a:t>
            </a:r>
            <a:r>
              <a:rPr lang="en-US" sz="1801" b="1" dirty="0">
                <a:solidFill>
                  <a:schemeClr val="bg1"/>
                </a:solidFill>
                <a:latin typeface="Stylus BT" panose="020E0402020206020304" pitchFamily="34" charset="0"/>
                <a:ea typeface="Calibri" pitchFamily="34" charset="0"/>
                <a:cs typeface="Times New Roman" pitchFamily="18" charset="0"/>
              </a:rPr>
              <a:t> Board status</a:t>
            </a:r>
          </a:p>
          <a:p>
            <a:pPr marL="285730" indent="-285730" eaLnBrk="0" fontAlgn="base" hangingPunct="0">
              <a:spcBef>
                <a:spcPct val="0"/>
              </a:spcBef>
              <a:spcAft>
                <a:spcPct val="0"/>
              </a:spcAft>
              <a:buFont typeface="Arial" pitchFamily="34" charset="0"/>
              <a:buChar char="•"/>
            </a:pPr>
            <a:r>
              <a:rPr lang="en-US" sz="1801" b="1" dirty="0">
                <a:solidFill>
                  <a:schemeClr val="bg1"/>
                </a:solidFill>
                <a:latin typeface="Stylus BT" panose="020E0402020206020304" pitchFamily="34" charset="0"/>
                <a:ea typeface="Calibri" pitchFamily="34" charset="0"/>
                <a:cs typeface="Times New Roman" pitchFamily="18" charset="0"/>
              </a:rPr>
              <a:t>Use to upload compiled code from Arduino IDE into </a:t>
            </a:r>
            <a:r>
              <a:rPr lang="en-US" sz="1801" b="1" dirty="0" err="1">
                <a:solidFill>
                  <a:schemeClr val="bg1"/>
                </a:solidFill>
                <a:latin typeface="Stylus BT" panose="020E0402020206020304" pitchFamily="34" charset="0"/>
                <a:ea typeface="Calibri" pitchFamily="34" charset="0"/>
                <a:cs typeface="Times New Roman" pitchFamily="18" charset="0"/>
              </a:rPr>
              <a:t>NodeMCU</a:t>
            </a:r>
            <a:r>
              <a:rPr lang="en-US" sz="1801" b="1" dirty="0">
                <a:solidFill>
                  <a:schemeClr val="bg1"/>
                </a:solidFill>
                <a:latin typeface="Stylus BT" panose="020E0402020206020304" pitchFamily="34" charset="0"/>
                <a:ea typeface="Calibri" pitchFamily="34" charset="0"/>
                <a:cs typeface="Times New Roman" pitchFamily="18" charset="0"/>
              </a:rPr>
              <a:t> board</a:t>
            </a:r>
            <a:endParaRPr lang="en-US" sz="2400" dirty="0">
              <a:latin typeface="Arial" pitchFamily="34" charset="0"/>
              <a:cs typeface="Arial" pitchFamily="34" charset="0"/>
            </a:endParaRPr>
          </a:p>
          <a:p>
            <a:endParaRPr lang="en-US" sz="1801" dirty="0"/>
          </a:p>
        </p:txBody>
      </p:sp>
      <p:pic>
        <p:nvPicPr>
          <p:cNvPr id="23" name="Picture 22">
            <a:extLst>
              <a:ext uri="{FF2B5EF4-FFF2-40B4-BE49-F238E27FC236}">
                <a16:creationId xmlns:a16="http://schemas.microsoft.com/office/drawing/2014/main" id="{E5497B7C-527F-4EB6-AA43-813D23A9A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042" y="2120166"/>
            <a:ext cx="4421973" cy="4553593"/>
          </a:xfrm>
          <a:prstGeom prst="rect">
            <a:avLst/>
          </a:prstGeom>
        </p:spPr>
      </p:pic>
      <p:pic>
        <p:nvPicPr>
          <p:cNvPr id="24" name="Picture 4" descr="Computer clip art free download free clipart images 3">
            <a:extLst>
              <a:ext uri="{FF2B5EF4-FFF2-40B4-BE49-F238E27FC236}">
                <a16:creationId xmlns:a16="http://schemas.microsoft.com/office/drawing/2014/main" id="{FE64E601-DE9F-4F77-B194-E7B29E2D7E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0601" y="2289119"/>
            <a:ext cx="1500345" cy="12307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9" descr="Image result for usb clipart">
            <a:extLst>
              <a:ext uri="{FF2B5EF4-FFF2-40B4-BE49-F238E27FC236}">
                <a16:creationId xmlns:a16="http://schemas.microsoft.com/office/drawing/2014/main" id="{6AA0E130-9998-4115-80BD-12295A56011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159" b="94928" l="7104" r="88525">
                        <a14:foregroundMark x1="36612" y1="76449" x2="36612" y2="76449"/>
                        <a14:foregroundMark x1="51913" y1="94928" x2="51913" y2="94928"/>
                        <a14:foregroundMark x1="7104" y1="52174" x2="7104" y2="52174"/>
                        <a14:foregroundMark x1="68852" y1="56522" x2="72678" y2="22826"/>
                        <a14:foregroundMark x1="73224" y1="15217" x2="73224" y2="22826"/>
                        <a14:foregroundMark x1="79235" y1="10145" x2="76503" y2="33696"/>
                        <a14:foregroundMark x1="71585" y1="7246" x2="78689" y2="34420"/>
                        <a14:foregroundMark x1="81967" y1="6159" x2="66667" y2="10145"/>
                        <a14:foregroundMark x1="65574" y1="6522" x2="64481" y2="19928"/>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2331417" y="3135312"/>
            <a:ext cx="830779" cy="1175291"/>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or: Curved 25">
            <a:extLst>
              <a:ext uri="{FF2B5EF4-FFF2-40B4-BE49-F238E27FC236}">
                <a16:creationId xmlns:a16="http://schemas.microsoft.com/office/drawing/2014/main" id="{C173AE4C-2ACE-4418-8101-BFACF8BD3028}"/>
              </a:ext>
            </a:extLst>
          </p:cNvPr>
          <p:cNvCxnSpPr>
            <a:cxnSpLocks/>
          </p:cNvCxnSpPr>
          <p:nvPr/>
        </p:nvCxnSpPr>
        <p:spPr>
          <a:xfrm>
            <a:off x="7777323" y="2202428"/>
            <a:ext cx="680884" cy="368896"/>
          </a:xfrm>
          <a:prstGeom prst="curvedConnector3">
            <a:avLst>
              <a:gd name="adj1" fmla="val 50000"/>
            </a:avLst>
          </a:prstGeom>
          <a:ln w="57150">
            <a:solidFill>
              <a:schemeClr val="bg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185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ARDUINO SETUP</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Text Box 2">
            <a:extLst>
              <a:ext uri="{FF2B5EF4-FFF2-40B4-BE49-F238E27FC236}">
                <a16:creationId xmlns:a16="http://schemas.microsoft.com/office/drawing/2014/main" id="{180D9712-C61B-4EDD-BAA9-76A0FD40CD75}"/>
              </a:ext>
            </a:extLst>
          </p:cNvPr>
          <p:cNvSpPr txBox="1">
            <a:spLocks noChangeArrowheads="1"/>
          </p:cNvSpPr>
          <p:nvPr/>
        </p:nvSpPr>
        <p:spPr bwMode="auto">
          <a:xfrm>
            <a:off x="602862" y="1356239"/>
            <a:ext cx="2302935"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lvl="0" fontAlgn="base">
              <a:spcBef>
                <a:spcPct val="0"/>
              </a:spcBef>
              <a:spcAft>
                <a:spcPct val="0"/>
              </a:spcAft>
            </a:pPr>
            <a:r>
              <a:rPr lang="en-US" sz="2000" b="1" dirty="0">
                <a:solidFill>
                  <a:schemeClr val="bg1"/>
                </a:solidFill>
                <a:latin typeface="Stylus BT" panose="020E0402020206020304" pitchFamily="34" charset="0"/>
                <a:ea typeface="Calibri" pitchFamily="34" charset="0"/>
                <a:cs typeface="Times New Roman" pitchFamily="18" charset="0"/>
              </a:rPr>
              <a:t>Using Arduino IDE</a:t>
            </a:r>
          </a:p>
        </p:txBody>
      </p:sp>
      <p:cxnSp>
        <p:nvCxnSpPr>
          <p:cNvPr id="11" name="Connector: Curved 10">
            <a:extLst>
              <a:ext uri="{FF2B5EF4-FFF2-40B4-BE49-F238E27FC236}">
                <a16:creationId xmlns:a16="http://schemas.microsoft.com/office/drawing/2014/main" id="{50E2CA53-47F1-48E7-B67C-836A0E482C34}"/>
              </a:ext>
            </a:extLst>
          </p:cNvPr>
          <p:cNvCxnSpPr>
            <a:cxnSpLocks/>
          </p:cNvCxnSpPr>
          <p:nvPr/>
        </p:nvCxnSpPr>
        <p:spPr>
          <a:xfrm>
            <a:off x="589124" y="2007444"/>
            <a:ext cx="354779" cy="263808"/>
          </a:xfrm>
          <a:prstGeom prst="curvedConnector3">
            <a:avLst>
              <a:gd name="adj1" fmla="val 50000"/>
            </a:avLst>
          </a:prstGeom>
          <a:ln w="28575">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20" name="Round Diagonal Corner Rectangle 23">
            <a:extLst>
              <a:ext uri="{FF2B5EF4-FFF2-40B4-BE49-F238E27FC236}">
                <a16:creationId xmlns:a16="http://schemas.microsoft.com/office/drawing/2014/main" id="{BD83A131-62B4-4995-A7F4-A73788760653}"/>
              </a:ext>
            </a:extLst>
          </p:cNvPr>
          <p:cNvSpPr/>
          <p:nvPr/>
        </p:nvSpPr>
        <p:spPr>
          <a:xfrm>
            <a:off x="1080243" y="1961029"/>
            <a:ext cx="2128155" cy="1642263"/>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dirty="0"/>
          </a:p>
        </p:txBody>
      </p:sp>
      <p:sp>
        <p:nvSpPr>
          <p:cNvPr id="21" name="TextBox 20">
            <a:extLst>
              <a:ext uri="{FF2B5EF4-FFF2-40B4-BE49-F238E27FC236}">
                <a16:creationId xmlns:a16="http://schemas.microsoft.com/office/drawing/2014/main" id="{30023522-E17D-446C-9473-B28A9DF6949E}"/>
              </a:ext>
            </a:extLst>
          </p:cNvPr>
          <p:cNvSpPr txBox="1"/>
          <p:nvPr/>
        </p:nvSpPr>
        <p:spPr>
          <a:xfrm>
            <a:off x="1108942" y="1986716"/>
            <a:ext cx="2271684" cy="1755096"/>
          </a:xfrm>
          <a:prstGeom prst="rect">
            <a:avLst/>
          </a:prstGeom>
          <a:noFill/>
        </p:spPr>
        <p:txBody>
          <a:bodyPr wrap="square" rtlCol="0">
            <a:spAutoFit/>
          </a:bodyPr>
          <a:lstStyle/>
          <a:p>
            <a:r>
              <a:rPr lang="en-US" sz="1801" b="1" dirty="0">
                <a:solidFill>
                  <a:schemeClr val="bg1"/>
                </a:solidFill>
                <a:latin typeface="Stylus BT" panose="020E0402020206020304" pitchFamily="34" charset="0"/>
                <a:ea typeface="Calibri" pitchFamily="34" charset="0"/>
                <a:cs typeface="Times New Roman" pitchFamily="18" charset="0"/>
              </a:rPr>
              <a:t>What the important thing you need to know when the first time you are using </a:t>
            </a:r>
            <a:r>
              <a:rPr lang="en-US" sz="1801" b="1" dirty="0" err="1">
                <a:solidFill>
                  <a:schemeClr val="bg1"/>
                </a:solidFill>
                <a:latin typeface="Stylus BT" panose="020E0402020206020304" pitchFamily="34" charset="0"/>
                <a:ea typeface="Calibri" pitchFamily="34" charset="0"/>
                <a:cs typeface="Times New Roman" pitchFamily="18" charset="0"/>
              </a:rPr>
              <a:t>arduino</a:t>
            </a:r>
            <a:r>
              <a:rPr lang="en-US" sz="1801" b="1" dirty="0">
                <a:solidFill>
                  <a:schemeClr val="bg1"/>
                </a:solidFill>
                <a:latin typeface="Stylus BT" panose="020E0402020206020304" pitchFamily="34" charset="0"/>
                <a:ea typeface="Calibri" pitchFamily="34" charset="0"/>
                <a:cs typeface="Times New Roman" pitchFamily="18" charset="0"/>
              </a:rPr>
              <a:t>?</a:t>
            </a:r>
            <a:endParaRPr lang="en-US" sz="2400" b="1" dirty="0">
              <a:solidFill>
                <a:schemeClr val="bg1"/>
              </a:solidFill>
              <a:latin typeface="Stylus BT" panose="020E0402020206020304" pitchFamily="34" charset="0"/>
              <a:cs typeface="Arial" pitchFamily="34" charset="0"/>
            </a:endParaRPr>
          </a:p>
          <a:p>
            <a:endParaRPr lang="en-US" sz="1801" dirty="0"/>
          </a:p>
        </p:txBody>
      </p:sp>
      <p:sp>
        <p:nvSpPr>
          <p:cNvPr id="22" name="Rectangle: Diagonal Corners Rounded 21">
            <a:extLst>
              <a:ext uri="{FF2B5EF4-FFF2-40B4-BE49-F238E27FC236}">
                <a16:creationId xmlns:a16="http://schemas.microsoft.com/office/drawing/2014/main" id="{09761112-8D2C-4631-B7AD-57397B07F44D}"/>
              </a:ext>
            </a:extLst>
          </p:cNvPr>
          <p:cNvSpPr/>
          <p:nvPr/>
        </p:nvSpPr>
        <p:spPr>
          <a:xfrm>
            <a:off x="3989001" y="1543398"/>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pic>
        <p:nvPicPr>
          <p:cNvPr id="23" name="Picture 22">
            <a:extLst>
              <a:ext uri="{FF2B5EF4-FFF2-40B4-BE49-F238E27FC236}">
                <a16:creationId xmlns:a16="http://schemas.microsoft.com/office/drawing/2014/main" id="{C80E24CD-AE43-4C0D-ABE7-8652128B3FA4}"/>
              </a:ext>
            </a:extLst>
          </p:cNvPr>
          <p:cNvPicPr>
            <a:picLocks noChangeAspect="1"/>
          </p:cNvPicPr>
          <p:nvPr/>
        </p:nvPicPr>
        <p:blipFill rotWithShape="1">
          <a:blip r:embed="rId3">
            <a:extLst>
              <a:ext uri="{28A0092B-C50C-407E-A947-70E740481C1C}">
                <a14:useLocalDpi xmlns:a14="http://schemas.microsoft.com/office/drawing/2010/main" val="0"/>
              </a:ext>
            </a:extLst>
          </a:blip>
          <a:srcRect b="40133"/>
          <a:stretch/>
        </p:blipFill>
        <p:spPr>
          <a:xfrm>
            <a:off x="7686595" y="1419710"/>
            <a:ext cx="3701812" cy="2237137"/>
          </a:xfrm>
          <a:prstGeom prst="rect">
            <a:avLst/>
          </a:prstGeom>
        </p:spPr>
      </p:pic>
      <p:sp>
        <p:nvSpPr>
          <p:cNvPr id="24" name="Oval 23">
            <a:extLst>
              <a:ext uri="{FF2B5EF4-FFF2-40B4-BE49-F238E27FC236}">
                <a16:creationId xmlns:a16="http://schemas.microsoft.com/office/drawing/2014/main" id="{08E9F9B3-CDD5-4DDA-9347-81ED4CADCF29}"/>
              </a:ext>
            </a:extLst>
          </p:cNvPr>
          <p:cNvSpPr/>
          <p:nvPr/>
        </p:nvSpPr>
        <p:spPr>
          <a:xfrm>
            <a:off x="8314979" y="2090558"/>
            <a:ext cx="1733527" cy="10643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1" rIns="91440" bIns="45721" numCol="1" spcCol="0" rtlCol="0" fromWordArt="0" anchor="ctr" anchorCtr="0" forceAA="0" compatLnSpc="1">
            <a:prstTxWarp prst="textNoShape">
              <a:avLst/>
            </a:prstTxWarp>
            <a:noAutofit/>
          </a:bodyPr>
          <a:lstStyle/>
          <a:p>
            <a:endParaRPr lang="en-MY" sz="1801"/>
          </a:p>
        </p:txBody>
      </p:sp>
      <p:sp>
        <p:nvSpPr>
          <p:cNvPr id="26" name="Text Box 2">
            <a:extLst>
              <a:ext uri="{FF2B5EF4-FFF2-40B4-BE49-F238E27FC236}">
                <a16:creationId xmlns:a16="http://schemas.microsoft.com/office/drawing/2014/main" id="{5FF72E10-EE86-4988-9D41-B5AC3FDA3603}"/>
              </a:ext>
            </a:extLst>
          </p:cNvPr>
          <p:cNvSpPr txBox="1">
            <a:spLocks noChangeArrowheads="1"/>
          </p:cNvSpPr>
          <p:nvPr/>
        </p:nvSpPr>
        <p:spPr bwMode="auto">
          <a:xfrm>
            <a:off x="4784791" y="1543402"/>
            <a:ext cx="2270628" cy="1754327"/>
          </a:xfrm>
          <a:prstGeom prst="rect">
            <a:avLst/>
          </a:prstGeom>
          <a:noFill/>
          <a:ln w="38100">
            <a:solidFill>
              <a:schemeClr val="bg1"/>
            </a:solidFill>
            <a:miter lim="800000"/>
            <a:headEnd/>
            <a:tailEnd/>
          </a:ln>
        </p:spPr>
        <p:txBody>
          <a:bodyPr rot="0" vert="horz" wrap="square" lIns="91440" tIns="45721" rIns="91440" bIns="45721" anchor="t" anchorCtr="0">
            <a:noAutofit/>
          </a:bodyPr>
          <a:lstStyle/>
          <a:p>
            <a:pPr>
              <a:lnSpc>
                <a:spcPct val="115000"/>
              </a:lnSpc>
              <a:spcAft>
                <a:spcPts val="1001"/>
              </a:spcAft>
            </a:pPr>
            <a:r>
              <a:rPr lang="en-MY" sz="1801" dirty="0">
                <a:solidFill>
                  <a:schemeClr val="bg1"/>
                </a:solidFill>
                <a:latin typeface="Stylus BT" panose="020E0402020206020304" pitchFamily="34" charset="0"/>
                <a:ea typeface="Calibri"/>
                <a:cs typeface="Calibri"/>
              </a:rPr>
              <a:t>Here you can see if the </a:t>
            </a:r>
            <a:r>
              <a:rPr lang="en-MY" sz="1801" dirty="0" err="1">
                <a:solidFill>
                  <a:schemeClr val="bg1"/>
                </a:solidFill>
                <a:latin typeface="Stylus BT" panose="020E0402020206020304" pitchFamily="34" charset="0"/>
                <a:ea typeface="Calibri"/>
                <a:cs typeface="Calibri"/>
              </a:rPr>
              <a:t>NodeMCU</a:t>
            </a:r>
            <a:r>
              <a:rPr lang="en-MY" sz="1801" dirty="0">
                <a:solidFill>
                  <a:schemeClr val="bg1"/>
                </a:solidFill>
                <a:latin typeface="Stylus BT" panose="020E0402020206020304" pitchFamily="34" charset="0"/>
                <a:ea typeface="Calibri"/>
                <a:cs typeface="Calibri"/>
              </a:rPr>
              <a:t> board already connected to the computer by looking at the port.</a:t>
            </a:r>
            <a:endParaRPr lang="en-MY" sz="1801" dirty="0">
              <a:solidFill>
                <a:schemeClr val="bg1"/>
              </a:solidFill>
              <a:latin typeface="Stylus BT" panose="020E0402020206020304" pitchFamily="34" charset="0"/>
              <a:ea typeface="Calibri"/>
              <a:cs typeface="Times New Roman"/>
            </a:endParaRPr>
          </a:p>
        </p:txBody>
      </p:sp>
      <p:cxnSp>
        <p:nvCxnSpPr>
          <p:cNvPr id="25" name="Straight Arrow Connector 24">
            <a:extLst>
              <a:ext uri="{FF2B5EF4-FFF2-40B4-BE49-F238E27FC236}">
                <a16:creationId xmlns:a16="http://schemas.microsoft.com/office/drawing/2014/main" id="{ECEC110A-3666-43B7-BC60-1F750BB432CA}"/>
              </a:ext>
            </a:extLst>
          </p:cNvPr>
          <p:cNvCxnSpPr>
            <a:cxnSpLocks/>
            <a:stCxn id="26" idx="3"/>
            <a:endCxn id="24" idx="2"/>
          </p:cNvCxnSpPr>
          <p:nvPr/>
        </p:nvCxnSpPr>
        <p:spPr>
          <a:xfrm>
            <a:off x="7055415" y="2420561"/>
            <a:ext cx="1259552" cy="20215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48A1BB5-1CD8-4A0C-8EB1-43A0D00BDBCE}"/>
              </a:ext>
            </a:extLst>
          </p:cNvPr>
          <p:cNvGrpSpPr/>
          <p:nvPr/>
        </p:nvGrpSpPr>
        <p:grpSpPr>
          <a:xfrm>
            <a:off x="1494193" y="4178589"/>
            <a:ext cx="2790795" cy="2506315"/>
            <a:chOff x="1" y="-1"/>
            <a:chExt cx="2791074" cy="3146962"/>
          </a:xfrm>
        </p:grpSpPr>
        <p:pic>
          <p:nvPicPr>
            <p:cNvPr id="29" name="Picture 28">
              <a:extLst>
                <a:ext uri="{FF2B5EF4-FFF2-40B4-BE49-F238E27FC236}">
                  <a16:creationId xmlns:a16="http://schemas.microsoft.com/office/drawing/2014/main" id="{4198B801-D776-4597-B298-0F8936F4C338}"/>
                </a:ext>
              </a:extLst>
            </p:cNvPr>
            <p:cNvPicPr>
              <a:picLocks noChangeAspect="1"/>
            </p:cNvPicPr>
            <p:nvPr/>
          </p:nvPicPr>
          <p:blipFill rotWithShape="1">
            <a:blip r:embed="rId4">
              <a:extLst>
                <a:ext uri="{28A0092B-C50C-407E-A947-70E740481C1C}">
                  <a14:useLocalDpi xmlns:a14="http://schemas.microsoft.com/office/drawing/2010/main" val="0"/>
                </a:ext>
              </a:extLst>
            </a:blip>
            <a:srcRect r="72070" b="54015"/>
            <a:stretch/>
          </p:blipFill>
          <p:spPr bwMode="auto">
            <a:xfrm>
              <a:off x="106878" y="961901"/>
              <a:ext cx="2375065" cy="218506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0" name="Text Box 2">
              <a:extLst>
                <a:ext uri="{FF2B5EF4-FFF2-40B4-BE49-F238E27FC236}">
                  <a16:creationId xmlns:a16="http://schemas.microsoft.com/office/drawing/2014/main" id="{448D141B-0A69-4E35-8F2B-08EDC3FC8469}"/>
                </a:ext>
              </a:extLst>
            </p:cNvPr>
            <p:cNvSpPr txBox="1">
              <a:spLocks noChangeArrowheads="1"/>
            </p:cNvSpPr>
            <p:nvPr/>
          </p:nvSpPr>
          <p:spPr bwMode="auto">
            <a:xfrm>
              <a:off x="1" y="-1"/>
              <a:ext cx="2791074" cy="788938"/>
            </a:xfrm>
            <a:prstGeom prst="rect">
              <a:avLst/>
            </a:prstGeom>
            <a:noFill/>
            <a:ln w="28575">
              <a:solidFill>
                <a:schemeClr val="bg1"/>
              </a:solidFill>
              <a:miter lim="800000"/>
              <a:headEnd/>
              <a:tailEnd/>
            </a:ln>
          </p:spPr>
          <p:txBody>
            <a:bodyPr rot="0" vert="horz" wrap="square" lIns="91440" tIns="45721" rIns="91440" bIns="45721" anchor="t" anchorCtr="0">
              <a:noAutofit/>
            </a:bodyPr>
            <a:lstStyle/>
            <a:p>
              <a:pPr>
                <a:lnSpc>
                  <a:spcPct val="115000"/>
                </a:lnSpc>
                <a:spcAft>
                  <a:spcPts val="1001"/>
                </a:spcAft>
              </a:pPr>
              <a:r>
                <a:rPr lang="en-MY" sz="1600" b="1" dirty="0">
                  <a:solidFill>
                    <a:schemeClr val="bg1"/>
                  </a:solidFill>
                  <a:latin typeface="Stylus BT" panose="020E0402020206020304" pitchFamily="34" charset="0"/>
                  <a:ea typeface="Calibri"/>
                  <a:cs typeface="Calibri"/>
                </a:rPr>
                <a:t>From here you can get many example coding to be use.</a:t>
              </a:r>
              <a:endParaRPr lang="en-MY" sz="1600" b="1" dirty="0">
                <a:solidFill>
                  <a:schemeClr val="bg1"/>
                </a:solidFill>
                <a:latin typeface="Stylus BT" panose="020E0402020206020304" pitchFamily="34" charset="0"/>
                <a:ea typeface="Calibri"/>
                <a:cs typeface="Times New Roman"/>
              </a:endParaRPr>
            </a:p>
          </p:txBody>
        </p:sp>
        <p:sp>
          <p:nvSpPr>
            <p:cNvPr id="31" name="Oval 30">
              <a:extLst>
                <a:ext uri="{FF2B5EF4-FFF2-40B4-BE49-F238E27FC236}">
                  <a16:creationId xmlns:a16="http://schemas.microsoft.com/office/drawing/2014/main" id="{FC8F4745-A55A-44DC-86A7-CF2DA5FBCC27}"/>
                </a:ext>
              </a:extLst>
            </p:cNvPr>
            <p:cNvSpPr/>
            <p:nvPr/>
          </p:nvSpPr>
          <p:spPr>
            <a:xfrm>
              <a:off x="106878" y="1745673"/>
              <a:ext cx="771896" cy="201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1" rIns="91440" bIns="45721" numCol="1" spcCol="0" rtlCol="0" fromWordArt="0" anchor="ctr" anchorCtr="0" forceAA="0" compatLnSpc="1">
              <a:prstTxWarp prst="textNoShape">
                <a:avLst/>
              </a:prstTxWarp>
              <a:noAutofit/>
            </a:bodyPr>
            <a:lstStyle/>
            <a:p>
              <a:endParaRPr lang="en-MY" sz="1801"/>
            </a:p>
          </p:txBody>
        </p:sp>
        <p:cxnSp>
          <p:nvCxnSpPr>
            <p:cNvPr id="32" name="Straight Arrow Connector 31">
              <a:extLst>
                <a:ext uri="{FF2B5EF4-FFF2-40B4-BE49-F238E27FC236}">
                  <a16:creationId xmlns:a16="http://schemas.microsoft.com/office/drawing/2014/main" id="{F0407FBF-6B83-44AE-82AD-F11F9960A757}"/>
                </a:ext>
              </a:extLst>
            </p:cNvPr>
            <p:cNvCxnSpPr>
              <a:cxnSpLocks/>
              <a:stCxn id="30" idx="2"/>
            </p:cNvCxnSpPr>
            <p:nvPr/>
          </p:nvCxnSpPr>
          <p:spPr>
            <a:xfrm flipH="1">
              <a:off x="807523" y="788937"/>
              <a:ext cx="588015" cy="95673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3" name="Rectangle: Diagonal Corners Rounded 32">
            <a:extLst>
              <a:ext uri="{FF2B5EF4-FFF2-40B4-BE49-F238E27FC236}">
                <a16:creationId xmlns:a16="http://schemas.microsoft.com/office/drawing/2014/main" id="{E343827E-0980-49B8-BB6D-680DC2F329D4}"/>
              </a:ext>
            </a:extLst>
          </p:cNvPr>
          <p:cNvSpPr/>
          <p:nvPr/>
        </p:nvSpPr>
        <p:spPr>
          <a:xfrm>
            <a:off x="895358" y="417859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cxnSp>
        <p:nvCxnSpPr>
          <p:cNvPr id="34" name="Connector: Curved 33">
            <a:extLst>
              <a:ext uri="{FF2B5EF4-FFF2-40B4-BE49-F238E27FC236}">
                <a16:creationId xmlns:a16="http://schemas.microsoft.com/office/drawing/2014/main" id="{5E80DCE0-2523-4BF8-9A85-3058AD33F205}"/>
              </a:ext>
            </a:extLst>
          </p:cNvPr>
          <p:cNvCxnSpPr>
            <a:cxnSpLocks/>
          </p:cNvCxnSpPr>
          <p:nvPr/>
        </p:nvCxnSpPr>
        <p:spPr>
          <a:xfrm rot="5400000">
            <a:off x="4189885" y="3543701"/>
            <a:ext cx="592251" cy="402033"/>
          </a:xfrm>
          <a:prstGeom prst="curvedConnector3">
            <a:avLst>
              <a:gd name="adj1" fmla="val 50000"/>
            </a:avLst>
          </a:prstGeom>
          <a:ln w="28575">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35" name="Rectangle: Diagonal Corners Rounded 34">
            <a:extLst>
              <a:ext uri="{FF2B5EF4-FFF2-40B4-BE49-F238E27FC236}">
                <a16:creationId xmlns:a16="http://schemas.microsoft.com/office/drawing/2014/main" id="{994BB1FE-596E-434B-A2AB-5E1C280AD091}"/>
              </a:ext>
            </a:extLst>
          </p:cNvPr>
          <p:cNvSpPr/>
          <p:nvPr/>
        </p:nvSpPr>
        <p:spPr>
          <a:xfrm>
            <a:off x="5630495" y="4168070"/>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3</a:t>
            </a:r>
          </a:p>
        </p:txBody>
      </p:sp>
      <p:grpSp>
        <p:nvGrpSpPr>
          <p:cNvPr id="36" name="Group 35">
            <a:extLst>
              <a:ext uri="{FF2B5EF4-FFF2-40B4-BE49-F238E27FC236}">
                <a16:creationId xmlns:a16="http://schemas.microsoft.com/office/drawing/2014/main" id="{B9BA3586-FAEA-45E0-923D-C0D75AD7A13F}"/>
              </a:ext>
            </a:extLst>
          </p:cNvPr>
          <p:cNvGrpSpPr/>
          <p:nvPr/>
        </p:nvGrpSpPr>
        <p:grpSpPr>
          <a:xfrm>
            <a:off x="6109666" y="4168075"/>
            <a:ext cx="4781071" cy="2505999"/>
            <a:chOff x="368135" y="216292"/>
            <a:chExt cx="3558832" cy="2716913"/>
          </a:xfrm>
        </p:grpSpPr>
        <p:pic>
          <p:nvPicPr>
            <p:cNvPr id="37" name="Picture 36">
              <a:extLst>
                <a:ext uri="{FF2B5EF4-FFF2-40B4-BE49-F238E27FC236}">
                  <a16:creationId xmlns:a16="http://schemas.microsoft.com/office/drawing/2014/main" id="{F3390B63-35EA-4C36-AA39-16D0BBE1BFAD}"/>
                </a:ext>
              </a:extLst>
            </p:cNvPr>
            <p:cNvPicPr>
              <a:picLocks noChangeAspect="1"/>
            </p:cNvPicPr>
            <p:nvPr/>
          </p:nvPicPr>
          <p:blipFill rotWithShape="1">
            <a:blip r:embed="rId5">
              <a:extLst>
                <a:ext uri="{28A0092B-C50C-407E-A947-70E740481C1C}">
                  <a14:useLocalDpi xmlns:a14="http://schemas.microsoft.com/office/drawing/2010/main" val="0"/>
                </a:ext>
              </a:extLst>
            </a:blip>
            <a:srcRect r="84782" b="70382"/>
            <a:stretch/>
          </p:blipFill>
          <p:spPr bwMode="auto">
            <a:xfrm>
              <a:off x="380011" y="760020"/>
              <a:ext cx="1983179" cy="2173185"/>
            </a:xfrm>
            <a:prstGeom prst="rect">
              <a:avLst/>
            </a:prstGeom>
            <a:ln>
              <a:solidFill>
                <a:srgbClr val="00B050"/>
              </a:solid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8" name="Text Box 2">
              <a:extLst>
                <a:ext uri="{FF2B5EF4-FFF2-40B4-BE49-F238E27FC236}">
                  <a16:creationId xmlns:a16="http://schemas.microsoft.com/office/drawing/2014/main" id="{DB27A3E4-9DBA-452A-BD0D-523AE75BCDB5}"/>
                </a:ext>
              </a:extLst>
            </p:cNvPr>
            <p:cNvSpPr txBox="1">
              <a:spLocks noChangeArrowheads="1"/>
            </p:cNvSpPr>
            <p:nvPr/>
          </p:nvSpPr>
          <p:spPr bwMode="auto">
            <a:xfrm>
              <a:off x="503070" y="216292"/>
              <a:ext cx="1106401" cy="367665"/>
            </a:xfrm>
            <a:prstGeom prst="rect">
              <a:avLst/>
            </a:prstGeom>
            <a:noFill/>
            <a:ln w="28575">
              <a:solidFill>
                <a:schemeClr val="bg1"/>
              </a:solidFill>
              <a:miter lim="800000"/>
              <a:headEnd/>
              <a:tailEnd/>
            </a:ln>
          </p:spPr>
          <p:txBody>
            <a:bodyPr rot="0" vert="horz" wrap="square" lIns="91440" tIns="45721" rIns="91440" bIns="45721" anchor="t" anchorCtr="0">
              <a:noAutofit/>
            </a:bodyPr>
            <a:lstStyle/>
            <a:p>
              <a:pPr>
                <a:lnSpc>
                  <a:spcPct val="115000"/>
                </a:lnSpc>
                <a:spcAft>
                  <a:spcPts val="1001"/>
                </a:spcAft>
              </a:pPr>
              <a:r>
                <a:rPr lang="en-MY" sz="1600" b="1" dirty="0">
                  <a:solidFill>
                    <a:schemeClr val="bg1"/>
                  </a:solidFill>
                  <a:latin typeface="Stylus BT" panose="020E0402020206020304" pitchFamily="34" charset="0"/>
                  <a:ea typeface="Calibri"/>
                  <a:cs typeface="Calibri"/>
                </a:rPr>
                <a:t>Button Verify</a:t>
              </a:r>
              <a:endParaRPr lang="en-MY" sz="1600" b="1" dirty="0">
                <a:solidFill>
                  <a:schemeClr val="bg1"/>
                </a:solidFill>
                <a:latin typeface="Stylus BT" panose="020E0402020206020304" pitchFamily="34" charset="0"/>
                <a:ea typeface="Calibri"/>
                <a:cs typeface="Times New Roman"/>
              </a:endParaRPr>
            </a:p>
          </p:txBody>
        </p:sp>
        <p:sp>
          <p:nvSpPr>
            <p:cNvPr id="39" name="Text Box 2">
              <a:extLst>
                <a:ext uri="{FF2B5EF4-FFF2-40B4-BE49-F238E27FC236}">
                  <a16:creationId xmlns:a16="http://schemas.microsoft.com/office/drawing/2014/main" id="{9489F8EF-ACD6-4552-BAFF-63809CF2C87A}"/>
                </a:ext>
              </a:extLst>
            </p:cNvPr>
            <p:cNvSpPr txBox="1">
              <a:spLocks noChangeArrowheads="1"/>
            </p:cNvSpPr>
            <p:nvPr/>
          </p:nvSpPr>
          <p:spPr bwMode="auto">
            <a:xfrm>
              <a:off x="2644432" y="950581"/>
              <a:ext cx="1282535" cy="367665"/>
            </a:xfrm>
            <a:prstGeom prst="rect">
              <a:avLst/>
            </a:prstGeom>
            <a:noFill/>
            <a:ln w="28575">
              <a:solidFill>
                <a:schemeClr val="bg1"/>
              </a:solidFill>
              <a:miter lim="800000"/>
              <a:headEnd/>
              <a:tailEnd/>
            </a:ln>
          </p:spPr>
          <p:txBody>
            <a:bodyPr rot="0" vert="horz" wrap="square" lIns="91440" tIns="45721" rIns="91440" bIns="45721" anchor="t" anchorCtr="0">
              <a:noAutofit/>
            </a:bodyPr>
            <a:lstStyle/>
            <a:p>
              <a:pPr>
                <a:lnSpc>
                  <a:spcPct val="115000"/>
                </a:lnSpc>
                <a:spcAft>
                  <a:spcPts val="1001"/>
                </a:spcAft>
              </a:pPr>
              <a:r>
                <a:rPr lang="en-MY" sz="1801" b="1" dirty="0">
                  <a:solidFill>
                    <a:schemeClr val="bg1"/>
                  </a:solidFill>
                  <a:latin typeface="Stylus BT" panose="020E0402020206020304" pitchFamily="34" charset="0"/>
                  <a:ea typeface="Calibri"/>
                  <a:cs typeface="Calibri"/>
                </a:rPr>
                <a:t>Button Upload</a:t>
              </a:r>
              <a:endParaRPr lang="en-MY" sz="1801" b="1" dirty="0">
                <a:solidFill>
                  <a:schemeClr val="bg1"/>
                </a:solidFill>
                <a:latin typeface="Stylus BT" panose="020E0402020206020304" pitchFamily="34" charset="0"/>
                <a:ea typeface="Calibri"/>
                <a:cs typeface="Times New Roman"/>
              </a:endParaRPr>
            </a:p>
          </p:txBody>
        </p:sp>
        <p:sp>
          <p:nvSpPr>
            <p:cNvPr id="40" name="Oval 39">
              <a:extLst>
                <a:ext uri="{FF2B5EF4-FFF2-40B4-BE49-F238E27FC236}">
                  <a16:creationId xmlns:a16="http://schemas.microsoft.com/office/drawing/2014/main" id="{BDA0E188-6DA4-4DA4-BB82-46B3F66BBC0A}"/>
                </a:ext>
              </a:extLst>
            </p:cNvPr>
            <p:cNvSpPr/>
            <p:nvPr/>
          </p:nvSpPr>
          <p:spPr>
            <a:xfrm>
              <a:off x="368135" y="1187532"/>
              <a:ext cx="293370" cy="283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1" rIns="91440" bIns="45721" numCol="1" spcCol="0" rtlCol="0" fromWordArt="0" anchor="ctr" anchorCtr="0" forceAA="0" compatLnSpc="1">
              <a:prstTxWarp prst="textNoShape">
                <a:avLst/>
              </a:prstTxWarp>
              <a:noAutofit/>
            </a:bodyPr>
            <a:lstStyle/>
            <a:p>
              <a:endParaRPr lang="en-MY" sz="1801"/>
            </a:p>
          </p:txBody>
        </p:sp>
        <p:sp>
          <p:nvSpPr>
            <p:cNvPr id="41" name="Oval 40">
              <a:extLst>
                <a:ext uri="{FF2B5EF4-FFF2-40B4-BE49-F238E27FC236}">
                  <a16:creationId xmlns:a16="http://schemas.microsoft.com/office/drawing/2014/main" id="{E026C55E-BA35-4686-B091-E5854324D0B0}"/>
                </a:ext>
              </a:extLst>
            </p:cNvPr>
            <p:cNvSpPr/>
            <p:nvPr/>
          </p:nvSpPr>
          <p:spPr>
            <a:xfrm>
              <a:off x="688769" y="1187532"/>
              <a:ext cx="293370" cy="283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1" rIns="91440" bIns="45721" numCol="1" spcCol="0" rtlCol="0" fromWordArt="0" anchor="ctr" anchorCtr="0" forceAA="0" compatLnSpc="1">
              <a:prstTxWarp prst="textNoShape">
                <a:avLst/>
              </a:prstTxWarp>
              <a:noAutofit/>
            </a:bodyPr>
            <a:lstStyle/>
            <a:p>
              <a:endParaRPr lang="en-MY" sz="1801"/>
            </a:p>
          </p:txBody>
        </p:sp>
        <p:cxnSp>
          <p:nvCxnSpPr>
            <p:cNvPr id="42" name="Straight Arrow Connector 41">
              <a:extLst>
                <a:ext uri="{FF2B5EF4-FFF2-40B4-BE49-F238E27FC236}">
                  <a16:creationId xmlns:a16="http://schemas.microsoft.com/office/drawing/2014/main" id="{6DE39F1D-EAA8-4139-9A88-12BBB2AA5B28}"/>
                </a:ext>
              </a:extLst>
            </p:cNvPr>
            <p:cNvCxnSpPr>
              <a:cxnSpLocks/>
            </p:cNvCxnSpPr>
            <p:nvPr/>
          </p:nvCxnSpPr>
          <p:spPr>
            <a:xfrm flipH="1">
              <a:off x="510639" y="583957"/>
              <a:ext cx="324815" cy="60332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A002D1-308B-4B6B-9F27-F496DDE1C1AA}"/>
                </a:ext>
              </a:extLst>
            </p:cNvPr>
            <p:cNvCxnSpPr>
              <a:cxnSpLocks/>
              <a:stCxn id="39" idx="1"/>
              <a:endCxn id="41" idx="6"/>
            </p:cNvCxnSpPr>
            <p:nvPr/>
          </p:nvCxnSpPr>
          <p:spPr>
            <a:xfrm flipH="1">
              <a:off x="982140" y="1134414"/>
              <a:ext cx="1662292" cy="1950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49" name="Connector: Curved 48">
            <a:extLst>
              <a:ext uri="{FF2B5EF4-FFF2-40B4-BE49-F238E27FC236}">
                <a16:creationId xmlns:a16="http://schemas.microsoft.com/office/drawing/2014/main" id="{6873FCA0-D118-4E91-B2D7-99E763D41AB4}"/>
              </a:ext>
            </a:extLst>
          </p:cNvPr>
          <p:cNvCxnSpPr>
            <a:cxnSpLocks/>
          </p:cNvCxnSpPr>
          <p:nvPr/>
        </p:nvCxnSpPr>
        <p:spPr>
          <a:xfrm>
            <a:off x="4939838" y="4602829"/>
            <a:ext cx="553892" cy="330591"/>
          </a:xfrm>
          <a:prstGeom prst="curvedConnector3">
            <a:avLst>
              <a:gd name="adj1" fmla="val 50000"/>
            </a:avLst>
          </a:prstGeom>
          <a:ln w="28575">
            <a:solidFill>
              <a:schemeClr val="bg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4569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ARDUINO SETUP</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Text Box 2">
            <a:extLst>
              <a:ext uri="{FF2B5EF4-FFF2-40B4-BE49-F238E27FC236}">
                <a16:creationId xmlns:a16="http://schemas.microsoft.com/office/drawing/2014/main" id="{180D9712-C61B-4EDD-BAA9-76A0FD40CD75}"/>
              </a:ext>
            </a:extLst>
          </p:cNvPr>
          <p:cNvSpPr txBox="1">
            <a:spLocks noChangeArrowheads="1"/>
          </p:cNvSpPr>
          <p:nvPr/>
        </p:nvSpPr>
        <p:spPr bwMode="auto">
          <a:xfrm>
            <a:off x="602857" y="1356239"/>
            <a:ext cx="3902564"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fontAlgn="base">
              <a:spcBef>
                <a:spcPct val="0"/>
              </a:spcBef>
              <a:spcAft>
                <a:spcPct val="0"/>
              </a:spcAft>
            </a:pPr>
            <a:r>
              <a:rPr lang="en-US" sz="2000" b="1" dirty="0">
                <a:solidFill>
                  <a:schemeClr val="bg1"/>
                </a:solidFill>
                <a:latin typeface="Stylus BT" panose="020E0402020206020304" pitchFamily="34" charset="0"/>
                <a:ea typeface="Calibri" pitchFamily="34" charset="0"/>
                <a:cs typeface="Times New Roman" pitchFamily="18" charset="0"/>
              </a:rPr>
              <a:t>Arduino IDE adding library setup</a:t>
            </a:r>
            <a:endParaRPr lang="en-US" sz="900" dirty="0">
              <a:solidFill>
                <a:schemeClr val="bg1"/>
              </a:solidFill>
              <a:latin typeface="Stylus BT" panose="020E0402020206020304" pitchFamily="34" charset="0"/>
              <a:cs typeface="Arial" pitchFamily="34" charset="0"/>
            </a:endParaRPr>
          </a:p>
        </p:txBody>
      </p:sp>
      <p:cxnSp>
        <p:nvCxnSpPr>
          <p:cNvPr id="11" name="Connector: Curved 10">
            <a:extLst>
              <a:ext uri="{FF2B5EF4-FFF2-40B4-BE49-F238E27FC236}">
                <a16:creationId xmlns:a16="http://schemas.microsoft.com/office/drawing/2014/main" id="{50E2CA53-47F1-48E7-B67C-836A0E482C34}"/>
              </a:ext>
            </a:extLst>
          </p:cNvPr>
          <p:cNvCxnSpPr>
            <a:cxnSpLocks/>
          </p:cNvCxnSpPr>
          <p:nvPr/>
        </p:nvCxnSpPr>
        <p:spPr>
          <a:xfrm>
            <a:off x="6951753" y="2850156"/>
            <a:ext cx="354779" cy="263808"/>
          </a:xfrm>
          <a:prstGeom prst="curvedConnector3">
            <a:avLst>
              <a:gd name="adj1" fmla="val 50000"/>
            </a:avLst>
          </a:prstGeom>
          <a:ln w="28575">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22" name="Rectangle: Diagonal Corners Rounded 21">
            <a:extLst>
              <a:ext uri="{FF2B5EF4-FFF2-40B4-BE49-F238E27FC236}">
                <a16:creationId xmlns:a16="http://schemas.microsoft.com/office/drawing/2014/main" id="{09761112-8D2C-4631-B7AD-57397B07F44D}"/>
              </a:ext>
            </a:extLst>
          </p:cNvPr>
          <p:cNvSpPr/>
          <p:nvPr/>
        </p:nvSpPr>
        <p:spPr>
          <a:xfrm>
            <a:off x="602553" y="2023907"/>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33" name="Rectangle: Diagonal Corners Rounded 32">
            <a:extLst>
              <a:ext uri="{FF2B5EF4-FFF2-40B4-BE49-F238E27FC236}">
                <a16:creationId xmlns:a16="http://schemas.microsoft.com/office/drawing/2014/main" id="{E343827E-0980-49B8-BB6D-680DC2F329D4}"/>
              </a:ext>
            </a:extLst>
          </p:cNvPr>
          <p:cNvSpPr/>
          <p:nvPr/>
        </p:nvSpPr>
        <p:spPr>
          <a:xfrm>
            <a:off x="6087789" y="2023907"/>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pic>
        <p:nvPicPr>
          <p:cNvPr id="44" name="Picture 43">
            <a:extLst>
              <a:ext uri="{FF2B5EF4-FFF2-40B4-BE49-F238E27FC236}">
                <a16:creationId xmlns:a16="http://schemas.microsoft.com/office/drawing/2014/main" id="{7DDDC6D7-0828-4FB6-BABD-844F8A02FB7B}"/>
              </a:ext>
            </a:extLst>
          </p:cNvPr>
          <p:cNvPicPr>
            <a:picLocks noChangeAspect="1"/>
          </p:cNvPicPr>
          <p:nvPr/>
        </p:nvPicPr>
        <p:blipFill rotWithShape="1">
          <a:blip r:embed="rId3"/>
          <a:srcRect l="20366" t="18119" r="33714" b="45210"/>
          <a:stretch/>
        </p:blipFill>
        <p:spPr>
          <a:xfrm>
            <a:off x="602546" y="2791162"/>
            <a:ext cx="4727676" cy="2170204"/>
          </a:xfrm>
          <a:prstGeom prst="rect">
            <a:avLst/>
          </a:prstGeom>
          <a:ln w="38100">
            <a:solidFill>
              <a:schemeClr val="accent6"/>
            </a:solidFill>
          </a:ln>
        </p:spPr>
      </p:pic>
      <p:sp>
        <p:nvSpPr>
          <p:cNvPr id="45" name="Text Box 2">
            <a:extLst>
              <a:ext uri="{FF2B5EF4-FFF2-40B4-BE49-F238E27FC236}">
                <a16:creationId xmlns:a16="http://schemas.microsoft.com/office/drawing/2014/main" id="{E452F672-0ECF-4E34-88B7-5612E46B8C3B}"/>
              </a:ext>
            </a:extLst>
          </p:cNvPr>
          <p:cNvSpPr txBox="1">
            <a:spLocks noChangeArrowheads="1"/>
          </p:cNvSpPr>
          <p:nvPr/>
        </p:nvSpPr>
        <p:spPr bwMode="auto">
          <a:xfrm>
            <a:off x="1101431" y="2030454"/>
            <a:ext cx="3077668"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lvl="0" fontAlgn="base">
              <a:spcBef>
                <a:spcPct val="0"/>
              </a:spcBef>
              <a:spcAft>
                <a:spcPct val="0"/>
              </a:spcAft>
            </a:pPr>
            <a:r>
              <a:rPr lang="en-US" sz="2000" b="1" dirty="0">
                <a:solidFill>
                  <a:schemeClr val="bg1"/>
                </a:solidFill>
                <a:latin typeface="Stylus BT" panose="020E0402020206020304" pitchFamily="34" charset="0"/>
                <a:ea typeface="Calibri" pitchFamily="34" charset="0"/>
                <a:cs typeface="Times New Roman" pitchFamily="18" charset="0"/>
              </a:rPr>
              <a:t>Copy this three library file</a:t>
            </a:r>
            <a:endParaRPr lang="en-US" sz="2000" b="1" dirty="0">
              <a:solidFill>
                <a:schemeClr val="bg1"/>
              </a:solidFill>
              <a:latin typeface="Stylus BT" panose="020E0402020206020304" pitchFamily="34" charset="0"/>
              <a:cs typeface="Arial" pitchFamily="34" charset="0"/>
            </a:endParaRPr>
          </a:p>
        </p:txBody>
      </p:sp>
      <p:sp>
        <p:nvSpPr>
          <p:cNvPr id="46" name="Round Diagonal Corner Rectangle 20">
            <a:extLst>
              <a:ext uri="{FF2B5EF4-FFF2-40B4-BE49-F238E27FC236}">
                <a16:creationId xmlns:a16="http://schemas.microsoft.com/office/drawing/2014/main" id="{228709BF-D0EE-4C33-9404-A7186930BB99}"/>
              </a:ext>
            </a:extLst>
          </p:cNvPr>
          <p:cNvSpPr/>
          <p:nvPr/>
        </p:nvSpPr>
        <p:spPr>
          <a:xfrm>
            <a:off x="7543501" y="2720763"/>
            <a:ext cx="3722393" cy="2087223"/>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2" name="Rectangle 1">
            <a:extLst>
              <a:ext uri="{FF2B5EF4-FFF2-40B4-BE49-F238E27FC236}">
                <a16:creationId xmlns:a16="http://schemas.microsoft.com/office/drawing/2014/main" id="{26B75291-FE41-4783-BC00-E6409D76D060}"/>
              </a:ext>
            </a:extLst>
          </p:cNvPr>
          <p:cNvSpPr/>
          <p:nvPr/>
        </p:nvSpPr>
        <p:spPr>
          <a:xfrm>
            <a:off x="7767489" y="2998868"/>
            <a:ext cx="2827760" cy="1815882"/>
          </a:xfrm>
          <a:prstGeom prst="rect">
            <a:avLst/>
          </a:prstGeom>
        </p:spPr>
        <p:txBody>
          <a:bodyPr wrap="square">
            <a:spAutoFit/>
          </a:bodyPr>
          <a:lstStyle/>
          <a:p>
            <a:pPr lvl="0" fontAlgn="base">
              <a:spcBef>
                <a:spcPct val="0"/>
              </a:spcBef>
              <a:spcAft>
                <a:spcPct val="0"/>
              </a:spcAft>
            </a:pPr>
            <a:r>
              <a:rPr lang="en-US" sz="2800" b="1" dirty="0">
                <a:solidFill>
                  <a:schemeClr val="bg1"/>
                </a:solidFill>
                <a:latin typeface="Stylus BT" panose="020E0402020206020304" pitchFamily="34" charset="0"/>
                <a:ea typeface="Calibri" pitchFamily="34" charset="0"/>
                <a:cs typeface="Times New Roman" pitchFamily="18" charset="0"/>
              </a:rPr>
              <a:t>Paste in C://Program file(x86)/Arduino/libraries</a:t>
            </a:r>
            <a:endParaRPr lang="en-US" sz="2800" dirty="0">
              <a:solidFill>
                <a:schemeClr val="bg1"/>
              </a:solidFill>
              <a:latin typeface="Stylus BT" panose="020E0402020206020304" pitchFamily="34" charset="0"/>
              <a:cs typeface="Arial" pitchFamily="34" charset="0"/>
            </a:endParaRPr>
          </a:p>
        </p:txBody>
      </p:sp>
    </p:spTree>
    <p:extLst>
      <p:ext uri="{BB962C8B-B14F-4D97-AF65-F5344CB8AC3E}">
        <p14:creationId xmlns:p14="http://schemas.microsoft.com/office/powerpoint/2010/main" val="219953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1</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Text Box 2">
            <a:extLst>
              <a:ext uri="{FF2B5EF4-FFF2-40B4-BE49-F238E27FC236}">
                <a16:creationId xmlns:a16="http://schemas.microsoft.com/office/drawing/2014/main" id="{180D9712-C61B-4EDD-BAA9-76A0FD40CD75}"/>
              </a:ext>
            </a:extLst>
          </p:cNvPr>
          <p:cNvSpPr txBox="1">
            <a:spLocks noChangeArrowheads="1"/>
          </p:cNvSpPr>
          <p:nvPr/>
        </p:nvSpPr>
        <p:spPr bwMode="auto">
          <a:xfrm>
            <a:off x="7138474" y="1356239"/>
            <a:ext cx="3544191"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fontAlgn="base">
              <a:spcBef>
                <a:spcPct val="0"/>
              </a:spcBef>
              <a:spcAft>
                <a:spcPct val="0"/>
              </a:spcAft>
            </a:pPr>
            <a:r>
              <a:rPr lang="en-US" sz="1801" b="1" dirty="0">
                <a:solidFill>
                  <a:schemeClr val="bg1"/>
                </a:solidFill>
                <a:latin typeface="Stylus BT" panose="020E0402020206020304" pitchFamily="34" charset="0"/>
                <a:ea typeface="Calibri" pitchFamily="34" charset="0"/>
                <a:cs typeface="Times New Roman" pitchFamily="18" charset="0"/>
              </a:rPr>
              <a:t>Lesson 1 : Get to know OUTPUT</a:t>
            </a:r>
            <a:endParaRPr lang="en-US" sz="800" dirty="0">
              <a:solidFill>
                <a:schemeClr val="bg1"/>
              </a:solidFill>
              <a:latin typeface="Stylus BT" panose="020E0402020206020304" pitchFamily="34" charset="0"/>
              <a:cs typeface="Arial" pitchFamily="34" charset="0"/>
            </a:endParaRPr>
          </a:p>
        </p:txBody>
      </p:sp>
      <p:pic>
        <p:nvPicPr>
          <p:cNvPr id="25" name="Picture 24">
            <a:extLst>
              <a:ext uri="{FF2B5EF4-FFF2-40B4-BE49-F238E27FC236}">
                <a16:creationId xmlns:a16="http://schemas.microsoft.com/office/drawing/2014/main" id="{07261BBC-F756-4D9F-9202-CE1147556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073" y="2123499"/>
            <a:ext cx="1835785" cy="1129268"/>
          </a:xfrm>
          <a:prstGeom prst="rect">
            <a:avLst/>
          </a:prstGeom>
        </p:spPr>
      </p:pic>
      <p:pic>
        <p:nvPicPr>
          <p:cNvPr id="26" name="Picture 25">
            <a:extLst>
              <a:ext uri="{FF2B5EF4-FFF2-40B4-BE49-F238E27FC236}">
                <a16:creationId xmlns:a16="http://schemas.microsoft.com/office/drawing/2014/main" id="{A19790DE-26AF-4033-B4A0-2612AE4FC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627" y="1971747"/>
            <a:ext cx="3007920" cy="2264143"/>
          </a:xfrm>
          <a:prstGeom prst="rect">
            <a:avLst/>
          </a:prstGeom>
          <a:ln w="38100">
            <a:solidFill>
              <a:schemeClr val="tx1">
                <a:lumMod val="75000"/>
                <a:lumOff val="25000"/>
              </a:schemeClr>
            </a:solidFill>
          </a:ln>
        </p:spPr>
      </p:pic>
      <p:sp>
        <p:nvSpPr>
          <p:cNvPr id="27" name="Rectangle 26">
            <a:extLst>
              <a:ext uri="{FF2B5EF4-FFF2-40B4-BE49-F238E27FC236}">
                <a16:creationId xmlns:a16="http://schemas.microsoft.com/office/drawing/2014/main" id="{52B9F08B-F0C9-4809-810D-749480554F51}"/>
              </a:ext>
            </a:extLst>
          </p:cNvPr>
          <p:cNvSpPr/>
          <p:nvPr/>
        </p:nvSpPr>
        <p:spPr>
          <a:xfrm>
            <a:off x="7204543" y="4358791"/>
            <a:ext cx="3048000" cy="2103284"/>
          </a:xfrm>
          <a:prstGeom prst="rect">
            <a:avLst/>
          </a:prstGeom>
          <a:solidFill>
            <a:srgbClr val="F39619"/>
          </a:solidFill>
          <a:ln w="38100">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801" dirty="0"/>
              <a:t>Every program in Arduino will have one void setup() and one void loop(). Void setup() is for program code that will running once and void loop() is like main program that will continuously running</a:t>
            </a:r>
          </a:p>
        </p:txBody>
      </p:sp>
      <p:pic>
        <p:nvPicPr>
          <p:cNvPr id="28" name="Picture 27">
            <a:extLst>
              <a:ext uri="{FF2B5EF4-FFF2-40B4-BE49-F238E27FC236}">
                <a16:creationId xmlns:a16="http://schemas.microsoft.com/office/drawing/2014/main" id="{95D86D46-CD16-4D30-99F8-091B1CE9469F}"/>
              </a:ext>
            </a:extLst>
          </p:cNvPr>
          <p:cNvPicPr>
            <a:picLocks noChangeAspect="1"/>
          </p:cNvPicPr>
          <p:nvPr/>
        </p:nvPicPr>
        <p:blipFill rotWithShape="1">
          <a:blip r:embed="rId5">
            <a:extLst>
              <a:ext uri="{28A0092B-C50C-407E-A947-70E740481C1C}">
                <a14:useLocalDpi xmlns:a14="http://schemas.microsoft.com/office/drawing/2010/main" val="0"/>
              </a:ext>
            </a:extLst>
          </a:blip>
          <a:srcRect l="21436" t="-71" r="43332" b="34638"/>
          <a:stretch/>
        </p:blipFill>
        <p:spPr>
          <a:xfrm>
            <a:off x="1051503" y="3570918"/>
            <a:ext cx="3227723" cy="1834308"/>
          </a:xfrm>
          <a:prstGeom prst="rect">
            <a:avLst/>
          </a:prstGeom>
        </p:spPr>
      </p:pic>
      <p:sp>
        <p:nvSpPr>
          <p:cNvPr id="29" name="Rectangle: Diagonal Corners Rounded 28">
            <a:extLst>
              <a:ext uri="{FF2B5EF4-FFF2-40B4-BE49-F238E27FC236}">
                <a16:creationId xmlns:a16="http://schemas.microsoft.com/office/drawing/2014/main" id="{B95A1B5F-BB1C-4A72-A860-C9DE0FBA5A45}"/>
              </a:ext>
            </a:extLst>
          </p:cNvPr>
          <p:cNvSpPr/>
          <p:nvPr/>
        </p:nvSpPr>
        <p:spPr>
          <a:xfrm>
            <a:off x="287373" y="135771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30" name="Text Box 2">
            <a:extLst>
              <a:ext uri="{FF2B5EF4-FFF2-40B4-BE49-F238E27FC236}">
                <a16:creationId xmlns:a16="http://schemas.microsoft.com/office/drawing/2014/main" id="{313458B2-405E-4905-865B-575B229BEA97}"/>
              </a:ext>
            </a:extLst>
          </p:cNvPr>
          <p:cNvSpPr txBox="1">
            <a:spLocks noChangeArrowheads="1"/>
          </p:cNvSpPr>
          <p:nvPr/>
        </p:nvSpPr>
        <p:spPr bwMode="auto">
          <a:xfrm>
            <a:off x="470799" y="5711895"/>
            <a:ext cx="4457067" cy="339124"/>
          </a:xfrm>
          <a:prstGeom prst="rect">
            <a:avLst/>
          </a:prstGeom>
          <a:noFill/>
          <a:ln w="28575">
            <a:solidFill>
              <a:schemeClr val="bg1"/>
            </a:solidFill>
            <a:miter lim="800000"/>
            <a:headEnd/>
            <a:tailEnd/>
          </a:ln>
        </p:spPr>
        <p:txBody>
          <a:bodyPr rot="0" vert="horz" wrap="square" lIns="91440" tIns="45721" rIns="91440" bIns="45721" anchor="t" anchorCtr="0">
            <a:noAutofit/>
          </a:bodyPr>
          <a:lstStyle/>
          <a:p>
            <a:pPr lvl="0" fontAlgn="base">
              <a:spcBef>
                <a:spcPct val="0"/>
              </a:spcBef>
              <a:spcAft>
                <a:spcPct val="0"/>
              </a:spcAft>
            </a:pPr>
            <a:r>
              <a:rPr lang="en-US" sz="1801" b="1" dirty="0">
                <a:solidFill>
                  <a:schemeClr val="bg1"/>
                </a:solidFill>
                <a:latin typeface="Stylus BT" panose="020E0402020206020304" pitchFamily="34" charset="0"/>
                <a:cs typeface="Times New Roman" pitchFamily="18" charset="0"/>
              </a:rPr>
              <a:t>D7= pin 13 //</a:t>
            </a:r>
            <a:r>
              <a:rPr lang="en-US" sz="1801" b="1" dirty="0" err="1">
                <a:solidFill>
                  <a:schemeClr val="bg1"/>
                </a:solidFill>
                <a:latin typeface="Stylus BT" panose="020E0402020206020304" pitchFamily="34" charset="0"/>
                <a:cs typeface="Times New Roman" pitchFamily="18" charset="0"/>
              </a:rPr>
              <a:t>folow</a:t>
            </a:r>
            <a:r>
              <a:rPr lang="en-US" sz="1801" b="1" dirty="0">
                <a:solidFill>
                  <a:schemeClr val="bg1"/>
                </a:solidFill>
                <a:latin typeface="Stylus BT" panose="020E0402020206020304" pitchFamily="34" charset="0"/>
                <a:cs typeface="Times New Roman" pitchFamily="18" charset="0"/>
              </a:rPr>
              <a:t> pin as in GPIO pin out</a:t>
            </a:r>
            <a:endParaRPr lang="en-US" sz="1801" dirty="0">
              <a:solidFill>
                <a:schemeClr val="bg1"/>
              </a:solidFill>
              <a:latin typeface="Stylus BT" panose="020E0402020206020304" pitchFamily="34" charset="0"/>
              <a:cs typeface="Arial" pitchFamily="34" charset="0"/>
            </a:endParaRPr>
          </a:p>
        </p:txBody>
      </p:sp>
      <p:sp>
        <p:nvSpPr>
          <p:cNvPr id="32" name="Text Box 2">
            <a:extLst>
              <a:ext uri="{FF2B5EF4-FFF2-40B4-BE49-F238E27FC236}">
                <a16:creationId xmlns:a16="http://schemas.microsoft.com/office/drawing/2014/main" id="{AE2A33A6-DB60-4825-A35F-F030D3F31148}"/>
              </a:ext>
            </a:extLst>
          </p:cNvPr>
          <p:cNvSpPr txBox="1">
            <a:spLocks noChangeArrowheads="1"/>
          </p:cNvSpPr>
          <p:nvPr/>
        </p:nvSpPr>
        <p:spPr bwMode="auto">
          <a:xfrm>
            <a:off x="983961" y="1356239"/>
            <a:ext cx="4022795"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lvl="0" eaLnBrk="0" fontAlgn="base" hangingPunct="0">
              <a:spcBef>
                <a:spcPct val="0"/>
              </a:spcBef>
              <a:spcAft>
                <a:spcPct val="0"/>
              </a:spcAft>
            </a:pPr>
            <a:r>
              <a:rPr lang="en-US" sz="1801" dirty="0">
                <a:solidFill>
                  <a:schemeClr val="bg1"/>
                </a:solidFill>
                <a:latin typeface="Stylus BT" panose="020E0402020206020304" pitchFamily="34" charset="0"/>
                <a:cs typeface="Times New Roman" pitchFamily="18" charset="0"/>
              </a:rPr>
              <a:t>Connect the LED to </a:t>
            </a:r>
            <a:r>
              <a:rPr lang="en-US" sz="1801" dirty="0" err="1">
                <a:solidFill>
                  <a:schemeClr val="bg1"/>
                </a:solidFill>
                <a:latin typeface="Stylus BT" panose="020E0402020206020304" pitchFamily="34" charset="0"/>
                <a:cs typeface="Times New Roman" pitchFamily="18" charset="0"/>
              </a:rPr>
              <a:t>NodeMCU</a:t>
            </a:r>
            <a:r>
              <a:rPr lang="en-US" sz="1801" dirty="0">
                <a:solidFill>
                  <a:schemeClr val="bg1"/>
                </a:solidFill>
                <a:latin typeface="Stylus BT" panose="020E0402020206020304" pitchFamily="34" charset="0"/>
                <a:cs typeface="Times New Roman" pitchFamily="18" charset="0"/>
              </a:rPr>
              <a:t> board</a:t>
            </a:r>
            <a:endParaRPr lang="en-US" sz="2400" dirty="0">
              <a:solidFill>
                <a:schemeClr val="bg1"/>
              </a:solidFill>
              <a:latin typeface="Stylus BT" panose="020E0402020206020304" pitchFamily="34" charset="0"/>
              <a:cs typeface="Arial" pitchFamily="34" charset="0"/>
            </a:endParaRPr>
          </a:p>
        </p:txBody>
      </p:sp>
    </p:spTree>
    <p:extLst>
      <p:ext uri="{BB962C8B-B14F-4D97-AF65-F5344CB8AC3E}">
        <p14:creationId xmlns:p14="http://schemas.microsoft.com/office/powerpoint/2010/main" val="191753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1</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9" name="Rectangle: Diagonal Corners Rounded 28">
            <a:extLst>
              <a:ext uri="{FF2B5EF4-FFF2-40B4-BE49-F238E27FC236}">
                <a16:creationId xmlns:a16="http://schemas.microsoft.com/office/drawing/2014/main" id="{B95A1B5F-BB1C-4A72-A860-C9DE0FBA5A45}"/>
              </a:ext>
            </a:extLst>
          </p:cNvPr>
          <p:cNvSpPr/>
          <p:nvPr/>
        </p:nvSpPr>
        <p:spPr>
          <a:xfrm>
            <a:off x="287373" y="135771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32" name="Text Box 2">
            <a:extLst>
              <a:ext uri="{FF2B5EF4-FFF2-40B4-BE49-F238E27FC236}">
                <a16:creationId xmlns:a16="http://schemas.microsoft.com/office/drawing/2014/main" id="{AE2A33A6-DB60-4825-A35F-F030D3F31148}"/>
              </a:ext>
            </a:extLst>
          </p:cNvPr>
          <p:cNvSpPr txBox="1">
            <a:spLocks noChangeArrowheads="1"/>
          </p:cNvSpPr>
          <p:nvPr/>
        </p:nvSpPr>
        <p:spPr bwMode="auto">
          <a:xfrm>
            <a:off x="884594" y="1415755"/>
            <a:ext cx="6023513"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r>
              <a:rPr lang="en-US" sz="1801" b="1" dirty="0">
                <a:solidFill>
                  <a:schemeClr val="bg1"/>
                </a:solidFill>
                <a:latin typeface="Stylus BT" panose="020E0402020206020304" pitchFamily="34" charset="0"/>
                <a:ea typeface="Gungsuh" pitchFamily="18" charset="-127"/>
              </a:rPr>
              <a:t>Algorithm Syntax that widely used in Arduino programming</a:t>
            </a:r>
          </a:p>
        </p:txBody>
      </p:sp>
      <p:pic>
        <p:nvPicPr>
          <p:cNvPr id="20" name="Picture 19">
            <a:extLst>
              <a:ext uri="{FF2B5EF4-FFF2-40B4-BE49-F238E27FC236}">
                <a16:creationId xmlns:a16="http://schemas.microsoft.com/office/drawing/2014/main" id="{7B431332-3682-4F91-9F22-F72349FFF8B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4500" r="24600"/>
          <a:stretch/>
        </p:blipFill>
        <p:spPr>
          <a:xfrm>
            <a:off x="1336369" y="2304625"/>
            <a:ext cx="3200401" cy="3124201"/>
          </a:xfrm>
          <a:prstGeom prst="rect">
            <a:avLst/>
          </a:prstGeom>
        </p:spPr>
      </p:pic>
      <p:cxnSp>
        <p:nvCxnSpPr>
          <p:cNvPr id="21" name="Straight Arrow Connector 20">
            <a:extLst>
              <a:ext uri="{FF2B5EF4-FFF2-40B4-BE49-F238E27FC236}">
                <a16:creationId xmlns:a16="http://schemas.microsoft.com/office/drawing/2014/main" id="{66BD25F1-5165-420C-A8F5-17C720E4E675}"/>
              </a:ext>
            </a:extLst>
          </p:cNvPr>
          <p:cNvCxnSpPr/>
          <p:nvPr/>
        </p:nvCxnSpPr>
        <p:spPr>
          <a:xfrm flipV="1">
            <a:off x="4689167" y="2351262"/>
            <a:ext cx="1066800" cy="68580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548D0750-9DA1-4D86-8B1A-DDF2FB7F4114}"/>
              </a:ext>
            </a:extLst>
          </p:cNvPr>
          <p:cNvCxnSpPr/>
          <p:nvPr/>
        </p:nvCxnSpPr>
        <p:spPr>
          <a:xfrm>
            <a:off x="4689167" y="3246892"/>
            <a:ext cx="1066800" cy="39350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F5C6953-FDC8-454C-8FD6-E1C2101DDA5B}"/>
              </a:ext>
            </a:extLst>
          </p:cNvPr>
          <p:cNvCxnSpPr/>
          <p:nvPr/>
        </p:nvCxnSpPr>
        <p:spPr>
          <a:xfrm flipV="1">
            <a:off x="4791080" y="4438232"/>
            <a:ext cx="1066800" cy="68580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0038314A-C852-40AE-BA5C-E972B51761D1}"/>
              </a:ext>
            </a:extLst>
          </p:cNvPr>
          <p:cNvCxnSpPr/>
          <p:nvPr/>
        </p:nvCxnSpPr>
        <p:spPr>
          <a:xfrm>
            <a:off x="4791080" y="5298038"/>
            <a:ext cx="1066800" cy="39350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D289B55C-C13F-4CA2-BCBB-9E2E245532EC}"/>
              </a:ext>
            </a:extLst>
          </p:cNvPr>
          <p:cNvSpPr txBox="1"/>
          <p:nvPr/>
        </p:nvSpPr>
        <p:spPr>
          <a:xfrm>
            <a:off x="5908367" y="2109698"/>
            <a:ext cx="1717906" cy="646587"/>
          </a:xfrm>
          <a:prstGeom prst="rect">
            <a:avLst/>
          </a:prstGeom>
          <a:solidFill>
            <a:srgbClr val="F39619"/>
          </a:solidFill>
          <a:ln w="38100">
            <a:solidFill>
              <a:schemeClr val="bg1"/>
            </a:solidFill>
          </a:ln>
        </p:spPr>
        <p:txBody>
          <a:bodyPr wrap="none" rtlCol="0">
            <a:spAutoFit/>
          </a:bodyPr>
          <a:lstStyle/>
          <a:p>
            <a:r>
              <a:rPr lang="en-US" sz="1801" dirty="0" err="1">
                <a:solidFill>
                  <a:schemeClr val="accent6">
                    <a:lumMod val="75000"/>
                  </a:schemeClr>
                </a:solidFill>
              </a:rPr>
              <a:t>analogRead</a:t>
            </a:r>
            <a:r>
              <a:rPr lang="en-US" sz="1801" dirty="0"/>
              <a:t>(pin)</a:t>
            </a:r>
            <a:br>
              <a:rPr lang="en-US" sz="1801" dirty="0"/>
            </a:br>
            <a:r>
              <a:rPr lang="en-US" sz="1801" dirty="0"/>
              <a:t>      </a:t>
            </a:r>
            <a:r>
              <a:rPr lang="en-US" sz="1801" dirty="0">
                <a:solidFill>
                  <a:srgbClr val="FF0000"/>
                </a:solidFill>
              </a:rPr>
              <a:t>(INPUT)</a:t>
            </a:r>
          </a:p>
        </p:txBody>
      </p:sp>
      <p:sp>
        <p:nvSpPr>
          <p:cNvPr id="34" name="TextBox 33">
            <a:extLst>
              <a:ext uri="{FF2B5EF4-FFF2-40B4-BE49-F238E27FC236}">
                <a16:creationId xmlns:a16="http://schemas.microsoft.com/office/drawing/2014/main" id="{D0DDDFB2-E574-40B4-9516-D277B574CAD2}"/>
              </a:ext>
            </a:extLst>
          </p:cNvPr>
          <p:cNvSpPr txBox="1"/>
          <p:nvPr/>
        </p:nvSpPr>
        <p:spPr>
          <a:xfrm>
            <a:off x="5926567" y="3135269"/>
            <a:ext cx="2329612" cy="646587"/>
          </a:xfrm>
          <a:prstGeom prst="rect">
            <a:avLst/>
          </a:prstGeom>
          <a:solidFill>
            <a:srgbClr val="F39619"/>
          </a:solidFill>
          <a:ln w="38100">
            <a:solidFill>
              <a:schemeClr val="bg1"/>
            </a:solidFill>
          </a:ln>
        </p:spPr>
        <p:txBody>
          <a:bodyPr wrap="none" rtlCol="0">
            <a:spAutoFit/>
          </a:bodyPr>
          <a:lstStyle/>
          <a:p>
            <a:r>
              <a:rPr lang="en-US" sz="1801" dirty="0" err="1">
                <a:solidFill>
                  <a:schemeClr val="accent6">
                    <a:lumMod val="75000"/>
                  </a:schemeClr>
                </a:solidFill>
              </a:rPr>
              <a:t>analogWrite</a:t>
            </a:r>
            <a:r>
              <a:rPr lang="en-US" sz="1801" dirty="0"/>
              <a:t>(</a:t>
            </a:r>
            <a:r>
              <a:rPr lang="en-US" sz="1801" dirty="0" err="1"/>
              <a:t>pin,value</a:t>
            </a:r>
            <a:r>
              <a:rPr lang="en-US" sz="1801" dirty="0"/>
              <a:t>)</a:t>
            </a:r>
            <a:br>
              <a:rPr lang="en-US" sz="1801" dirty="0"/>
            </a:br>
            <a:r>
              <a:rPr lang="en-US" sz="1801" dirty="0"/>
              <a:t>      </a:t>
            </a:r>
            <a:r>
              <a:rPr lang="en-US" sz="1801" dirty="0">
                <a:solidFill>
                  <a:srgbClr val="FF0000"/>
                </a:solidFill>
              </a:rPr>
              <a:t>(OUTPUT)</a:t>
            </a:r>
          </a:p>
        </p:txBody>
      </p:sp>
      <p:sp>
        <p:nvSpPr>
          <p:cNvPr id="35" name="TextBox 34">
            <a:extLst>
              <a:ext uri="{FF2B5EF4-FFF2-40B4-BE49-F238E27FC236}">
                <a16:creationId xmlns:a16="http://schemas.microsoft.com/office/drawing/2014/main" id="{619C9DF9-26E1-4BD9-8E89-D1345593FC99}"/>
              </a:ext>
            </a:extLst>
          </p:cNvPr>
          <p:cNvSpPr txBox="1"/>
          <p:nvPr/>
        </p:nvSpPr>
        <p:spPr>
          <a:xfrm>
            <a:off x="5945897" y="4134798"/>
            <a:ext cx="1665392" cy="646587"/>
          </a:xfrm>
          <a:prstGeom prst="rect">
            <a:avLst/>
          </a:prstGeom>
          <a:solidFill>
            <a:srgbClr val="F39619"/>
          </a:solidFill>
          <a:ln w="38100">
            <a:solidFill>
              <a:schemeClr val="bg1"/>
            </a:solidFill>
          </a:ln>
        </p:spPr>
        <p:txBody>
          <a:bodyPr wrap="none" rtlCol="0">
            <a:spAutoFit/>
          </a:bodyPr>
          <a:lstStyle/>
          <a:p>
            <a:r>
              <a:rPr lang="en-US" sz="1801" dirty="0" err="1">
                <a:solidFill>
                  <a:schemeClr val="accent6">
                    <a:lumMod val="75000"/>
                  </a:schemeClr>
                </a:solidFill>
              </a:rPr>
              <a:t>digitalRead</a:t>
            </a:r>
            <a:r>
              <a:rPr lang="en-US" sz="1801" dirty="0"/>
              <a:t>(pin)</a:t>
            </a:r>
            <a:br>
              <a:rPr lang="en-US" sz="1801" dirty="0"/>
            </a:br>
            <a:r>
              <a:rPr lang="en-US" sz="1801" dirty="0"/>
              <a:t>      </a:t>
            </a:r>
            <a:r>
              <a:rPr lang="en-US" sz="1801" dirty="0">
                <a:solidFill>
                  <a:srgbClr val="FF0000"/>
                </a:solidFill>
              </a:rPr>
              <a:t>(INPUT)</a:t>
            </a:r>
          </a:p>
        </p:txBody>
      </p:sp>
      <p:sp>
        <p:nvSpPr>
          <p:cNvPr id="36" name="TextBox 35">
            <a:extLst>
              <a:ext uri="{FF2B5EF4-FFF2-40B4-BE49-F238E27FC236}">
                <a16:creationId xmlns:a16="http://schemas.microsoft.com/office/drawing/2014/main" id="{94B10CA6-5FD8-4CB3-A892-3A179613E39F}"/>
              </a:ext>
            </a:extLst>
          </p:cNvPr>
          <p:cNvSpPr txBox="1"/>
          <p:nvPr/>
        </p:nvSpPr>
        <p:spPr>
          <a:xfrm>
            <a:off x="5857875" y="5257810"/>
            <a:ext cx="2277098" cy="646587"/>
          </a:xfrm>
          <a:prstGeom prst="rect">
            <a:avLst/>
          </a:prstGeom>
          <a:solidFill>
            <a:srgbClr val="F39619"/>
          </a:solidFill>
          <a:ln w="38100">
            <a:solidFill>
              <a:schemeClr val="bg1"/>
            </a:solidFill>
          </a:ln>
        </p:spPr>
        <p:txBody>
          <a:bodyPr wrap="none" rtlCol="0">
            <a:spAutoFit/>
          </a:bodyPr>
          <a:lstStyle/>
          <a:p>
            <a:r>
              <a:rPr lang="en-US" sz="1801" dirty="0" err="1">
                <a:solidFill>
                  <a:schemeClr val="accent6">
                    <a:lumMod val="75000"/>
                  </a:schemeClr>
                </a:solidFill>
              </a:rPr>
              <a:t>digitalWrite</a:t>
            </a:r>
            <a:r>
              <a:rPr lang="en-US" sz="1801" dirty="0"/>
              <a:t>(</a:t>
            </a:r>
            <a:r>
              <a:rPr lang="en-US" sz="1801" dirty="0" err="1"/>
              <a:t>pin,value</a:t>
            </a:r>
            <a:r>
              <a:rPr lang="en-US" sz="1801" dirty="0"/>
              <a:t>)</a:t>
            </a:r>
            <a:br>
              <a:rPr lang="en-US" sz="1801" dirty="0"/>
            </a:br>
            <a:r>
              <a:rPr lang="en-US" sz="1801" dirty="0"/>
              <a:t>      </a:t>
            </a:r>
            <a:r>
              <a:rPr lang="en-US" sz="1801" dirty="0">
                <a:solidFill>
                  <a:srgbClr val="FF0000"/>
                </a:solidFill>
              </a:rPr>
              <a:t>(OUTPUT)</a:t>
            </a:r>
          </a:p>
        </p:txBody>
      </p:sp>
      <p:sp>
        <p:nvSpPr>
          <p:cNvPr id="37" name="TextBox 36">
            <a:extLst>
              <a:ext uri="{FF2B5EF4-FFF2-40B4-BE49-F238E27FC236}">
                <a16:creationId xmlns:a16="http://schemas.microsoft.com/office/drawing/2014/main" id="{067807C1-937E-4D0A-BE9F-C49887FAA20B}"/>
              </a:ext>
            </a:extLst>
          </p:cNvPr>
          <p:cNvSpPr txBox="1"/>
          <p:nvPr/>
        </p:nvSpPr>
        <p:spPr>
          <a:xfrm>
            <a:off x="680299" y="2324823"/>
            <a:ext cx="503664" cy="369460"/>
          </a:xfrm>
          <a:prstGeom prst="rect">
            <a:avLst/>
          </a:prstGeom>
          <a:noFill/>
        </p:spPr>
        <p:txBody>
          <a:bodyPr wrap="none" rtlCol="0">
            <a:spAutoFit/>
          </a:bodyPr>
          <a:lstStyle/>
          <a:p>
            <a:r>
              <a:rPr lang="en-US" sz="1801" dirty="0"/>
              <a:t>+ꝏ</a:t>
            </a:r>
          </a:p>
        </p:txBody>
      </p:sp>
      <p:sp>
        <p:nvSpPr>
          <p:cNvPr id="38" name="TextBox 37">
            <a:extLst>
              <a:ext uri="{FF2B5EF4-FFF2-40B4-BE49-F238E27FC236}">
                <a16:creationId xmlns:a16="http://schemas.microsoft.com/office/drawing/2014/main" id="{CF2C9853-8E35-4534-8553-DFDF10A935EB}"/>
              </a:ext>
            </a:extLst>
          </p:cNvPr>
          <p:cNvSpPr txBox="1"/>
          <p:nvPr/>
        </p:nvSpPr>
        <p:spPr>
          <a:xfrm>
            <a:off x="680299" y="3426942"/>
            <a:ext cx="458780" cy="369460"/>
          </a:xfrm>
          <a:prstGeom prst="rect">
            <a:avLst/>
          </a:prstGeom>
          <a:noFill/>
        </p:spPr>
        <p:txBody>
          <a:bodyPr wrap="none" rtlCol="0">
            <a:spAutoFit/>
          </a:bodyPr>
          <a:lstStyle/>
          <a:p>
            <a:r>
              <a:rPr lang="en-US" sz="1801" dirty="0"/>
              <a:t>-ꝏ</a:t>
            </a:r>
          </a:p>
        </p:txBody>
      </p:sp>
      <p:cxnSp>
        <p:nvCxnSpPr>
          <p:cNvPr id="39" name="Straight Arrow Connector 38">
            <a:extLst>
              <a:ext uri="{FF2B5EF4-FFF2-40B4-BE49-F238E27FC236}">
                <a16:creationId xmlns:a16="http://schemas.microsoft.com/office/drawing/2014/main" id="{23EFB451-25A2-40CD-A6BF-140691157A28}"/>
              </a:ext>
            </a:extLst>
          </p:cNvPr>
          <p:cNvCxnSpPr>
            <a:stCxn id="37" idx="2"/>
            <a:endCxn id="38" idx="0"/>
          </p:cNvCxnSpPr>
          <p:nvPr/>
        </p:nvCxnSpPr>
        <p:spPr>
          <a:xfrm flipH="1">
            <a:off x="909689" y="2694283"/>
            <a:ext cx="22442" cy="73265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5C1E758-18E0-4048-BBCE-CAD9D47A3E24}"/>
              </a:ext>
            </a:extLst>
          </p:cNvPr>
          <p:cNvSpPr txBox="1"/>
          <p:nvPr/>
        </p:nvSpPr>
        <p:spPr>
          <a:xfrm>
            <a:off x="756677" y="5257804"/>
            <a:ext cx="301686" cy="369460"/>
          </a:xfrm>
          <a:prstGeom prst="rect">
            <a:avLst/>
          </a:prstGeom>
          <a:noFill/>
        </p:spPr>
        <p:txBody>
          <a:bodyPr wrap="none" rtlCol="0">
            <a:spAutoFit/>
          </a:bodyPr>
          <a:lstStyle/>
          <a:p>
            <a:r>
              <a:rPr lang="en-US" sz="1801" dirty="0"/>
              <a:t>0</a:t>
            </a:r>
          </a:p>
        </p:txBody>
      </p:sp>
      <p:cxnSp>
        <p:nvCxnSpPr>
          <p:cNvPr id="41" name="Straight Arrow Connector 40">
            <a:extLst>
              <a:ext uri="{FF2B5EF4-FFF2-40B4-BE49-F238E27FC236}">
                <a16:creationId xmlns:a16="http://schemas.microsoft.com/office/drawing/2014/main" id="{BF238C7A-BEF4-4188-BA29-04DDB1299D69}"/>
              </a:ext>
            </a:extLst>
          </p:cNvPr>
          <p:cNvCxnSpPr/>
          <p:nvPr/>
        </p:nvCxnSpPr>
        <p:spPr>
          <a:xfrm>
            <a:off x="918696" y="4779563"/>
            <a:ext cx="3877" cy="522831"/>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B4991F6-F2B4-4738-86EC-E7DEBD9F76AC}"/>
              </a:ext>
            </a:extLst>
          </p:cNvPr>
          <p:cNvSpPr txBox="1"/>
          <p:nvPr/>
        </p:nvSpPr>
        <p:spPr>
          <a:xfrm>
            <a:off x="781287" y="4492046"/>
            <a:ext cx="301686" cy="369460"/>
          </a:xfrm>
          <a:prstGeom prst="rect">
            <a:avLst/>
          </a:prstGeom>
          <a:noFill/>
        </p:spPr>
        <p:txBody>
          <a:bodyPr wrap="none" rtlCol="0">
            <a:spAutoFit/>
          </a:bodyPr>
          <a:lstStyle/>
          <a:p>
            <a:r>
              <a:rPr lang="en-US" sz="1801" dirty="0"/>
              <a:t>1</a:t>
            </a:r>
          </a:p>
        </p:txBody>
      </p:sp>
    </p:spTree>
    <p:extLst>
      <p:ext uri="{BB962C8B-B14F-4D97-AF65-F5344CB8AC3E}">
        <p14:creationId xmlns:p14="http://schemas.microsoft.com/office/powerpoint/2010/main" val="2581929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1</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7" name="Rectangle: Diagonal Corners Rounded 26">
            <a:extLst>
              <a:ext uri="{FF2B5EF4-FFF2-40B4-BE49-F238E27FC236}">
                <a16:creationId xmlns:a16="http://schemas.microsoft.com/office/drawing/2014/main" id="{8AC0696D-D679-43B1-A64C-5FE282431C5C}"/>
              </a:ext>
            </a:extLst>
          </p:cNvPr>
          <p:cNvSpPr/>
          <p:nvPr/>
        </p:nvSpPr>
        <p:spPr>
          <a:xfrm>
            <a:off x="380029" y="1411302"/>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sp>
        <p:nvSpPr>
          <p:cNvPr id="30" name="Text Box 2">
            <a:extLst>
              <a:ext uri="{FF2B5EF4-FFF2-40B4-BE49-F238E27FC236}">
                <a16:creationId xmlns:a16="http://schemas.microsoft.com/office/drawing/2014/main" id="{720A6EB3-6C4C-405E-B75E-9FEC15D8270B}"/>
              </a:ext>
            </a:extLst>
          </p:cNvPr>
          <p:cNvSpPr txBox="1">
            <a:spLocks noChangeArrowheads="1"/>
          </p:cNvSpPr>
          <p:nvPr/>
        </p:nvSpPr>
        <p:spPr bwMode="auto">
          <a:xfrm>
            <a:off x="983965" y="1356239"/>
            <a:ext cx="3195121"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lvl="0" eaLnBrk="0" fontAlgn="base" hangingPunct="0">
              <a:spcBef>
                <a:spcPct val="0"/>
              </a:spcBef>
              <a:spcAft>
                <a:spcPct val="0"/>
              </a:spcAft>
            </a:pPr>
            <a:r>
              <a:rPr lang="en-US" sz="1801" b="1" dirty="0">
                <a:solidFill>
                  <a:schemeClr val="bg1"/>
                </a:solidFill>
                <a:latin typeface="Stylus BT" panose="020E0402020206020304" pitchFamily="34" charset="0"/>
                <a:cs typeface="Times New Roman" pitchFamily="18" charset="0"/>
              </a:rPr>
              <a:t>Write the code in Arduino IDE</a:t>
            </a:r>
            <a:endParaRPr lang="en-US" sz="1801" b="1" dirty="0">
              <a:solidFill>
                <a:schemeClr val="bg1"/>
              </a:solidFill>
              <a:latin typeface="Stylus BT" panose="020E0402020206020304" pitchFamily="34" charset="0"/>
              <a:cs typeface="Arial" pitchFamily="34" charset="0"/>
            </a:endParaRPr>
          </a:p>
        </p:txBody>
      </p:sp>
      <p:pic>
        <p:nvPicPr>
          <p:cNvPr id="33" name="Picture 32">
            <a:extLst>
              <a:ext uri="{FF2B5EF4-FFF2-40B4-BE49-F238E27FC236}">
                <a16:creationId xmlns:a16="http://schemas.microsoft.com/office/drawing/2014/main" id="{8C49C1C1-4160-406C-BC06-C89FF3061219}"/>
              </a:ext>
            </a:extLst>
          </p:cNvPr>
          <p:cNvPicPr>
            <a:picLocks noChangeAspect="1"/>
          </p:cNvPicPr>
          <p:nvPr/>
        </p:nvPicPr>
        <p:blipFill rotWithShape="1">
          <a:blip r:embed="rId3"/>
          <a:srcRect l="297" t="4277" r="85139" b="61007"/>
          <a:stretch/>
        </p:blipFill>
        <p:spPr>
          <a:xfrm>
            <a:off x="1865877" y="2396385"/>
            <a:ext cx="2515743" cy="3653716"/>
          </a:xfrm>
          <a:prstGeom prst="rect">
            <a:avLst/>
          </a:prstGeom>
        </p:spPr>
      </p:pic>
      <p:sp>
        <p:nvSpPr>
          <p:cNvPr id="43" name="Round Diagonal Corner Rectangle 35">
            <a:extLst>
              <a:ext uri="{FF2B5EF4-FFF2-40B4-BE49-F238E27FC236}">
                <a16:creationId xmlns:a16="http://schemas.microsoft.com/office/drawing/2014/main" id="{6AF57F2B-C362-4E08-810D-AECCEE259A51}"/>
              </a:ext>
            </a:extLst>
          </p:cNvPr>
          <p:cNvSpPr/>
          <p:nvPr/>
        </p:nvSpPr>
        <p:spPr>
          <a:xfrm>
            <a:off x="1160595" y="2266081"/>
            <a:ext cx="3669431" cy="3936537"/>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44" name="Rectangle 43">
            <a:extLst>
              <a:ext uri="{FF2B5EF4-FFF2-40B4-BE49-F238E27FC236}">
                <a16:creationId xmlns:a16="http://schemas.microsoft.com/office/drawing/2014/main" id="{65A61770-F87F-4963-840E-D0C232F97102}"/>
              </a:ext>
            </a:extLst>
          </p:cNvPr>
          <p:cNvSpPr/>
          <p:nvPr/>
        </p:nvSpPr>
        <p:spPr>
          <a:xfrm>
            <a:off x="5861420" y="3270747"/>
            <a:ext cx="5035385" cy="1429708"/>
          </a:xfrm>
          <a:prstGeom prst="rect">
            <a:avLst/>
          </a:prstGeom>
          <a:solidFill>
            <a:srgbClr val="F39619"/>
          </a:solidFill>
          <a:ln w="38100">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801" b="1" dirty="0">
                <a:solidFill>
                  <a:schemeClr val="bg1"/>
                </a:solidFill>
                <a:latin typeface="Stylus BT" panose="020E0402020206020304" pitchFamily="34" charset="0"/>
              </a:rPr>
              <a:t>After done writing the code click upload and the led will blink continuously with 1 second(delay(1000); = 1000 </a:t>
            </a:r>
            <a:r>
              <a:rPr lang="en-US" sz="1801" b="1" dirty="0" err="1">
                <a:solidFill>
                  <a:schemeClr val="bg1"/>
                </a:solidFill>
                <a:latin typeface="Stylus BT" panose="020E0402020206020304" pitchFamily="34" charset="0"/>
              </a:rPr>
              <a:t>milisec</a:t>
            </a:r>
            <a:r>
              <a:rPr lang="en-US" sz="1801" b="1" dirty="0">
                <a:solidFill>
                  <a:schemeClr val="bg1"/>
                </a:solidFill>
                <a:latin typeface="Stylus BT" panose="020E0402020206020304" pitchFamily="34" charset="0"/>
              </a:rPr>
              <a:t> delay).</a:t>
            </a:r>
          </a:p>
        </p:txBody>
      </p:sp>
      <p:sp>
        <p:nvSpPr>
          <p:cNvPr id="2" name="Rectangle 1">
            <a:extLst>
              <a:ext uri="{FF2B5EF4-FFF2-40B4-BE49-F238E27FC236}">
                <a16:creationId xmlns:a16="http://schemas.microsoft.com/office/drawing/2014/main" id="{C8B90F7A-240C-4062-92AE-9B4C18F2B059}"/>
              </a:ext>
            </a:extLst>
          </p:cNvPr>
          <p:cNvSpPr/>
          <p:nvPr/>
        </p:nvSpPr>
        <p:spPr>
          <a:xfrm flipV="1">
            <a:off x="4826973" y="3985605"/>
            <a:ext cx="10344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508212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54913"/>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2</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9" name="Rectangle: Diagonal Corners Rounded 28">
            <a:extLst>
              <a:ext uri="{FF2B5EF4-FFF2-40B4-BE49-F238E27FC236}">
                <a16:creationId xmlns:a16="http://schemas.microsoft.com/office/drawing/2014/main" id="{B95A1B5F-BB1C-4A72-A860-C9DE0FBA5A45}"/>
              </a:ext>
            </a:extLst>
          </p:cNvPr>
          <p:cNvSpPr/>
          <p:nvPr/>
        </p:nvSpPr>
        <p:spPr>
          <a:xfrm>
            <a:off x="287373" y="135771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32" name="Text Box 2">
            <a:extLst>
              <a:ext uri="{FF2B5EF4-FFF2-40B4-BE49-F238E27FC236}">
                <a16:creationId xmlns:a16="http://schemas.microsoft.com/office/drawing/2014/main" id="{AE2A33A6-DB60-4825-A35F-F030D3F31148}"/>
              </a:ext>
            </a:extLst>
          </p:cNvPr>
          <p:cNvSpPr txBox="1">
            <a:spLocks noChangeArrowheads="1"/>
          </p:cNvSpPr>
          <p:nvPr/>
        </p:nvSpPr>
        <p:spPr bwMode="auto">
          <a:xfrm>
            <a:off x="5694813" y="1377899"/>
            <a:ext cx="2834555"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fontAlgn="base">
              <a:spcBef>
                <a:spcPct val="0"/>
              </a:spcBef>
              <a:spcAft>
                <a:spcPct val="0"/>
              </a:spcAft>
            </a:pPr>
            <a:r>
              <a:rPr lang="en-US" sz="1801" b="1" dirty="0">
                <a:solidFill>
                  <a:schemeClr val="bg1"/>
                </a:solidFill>
                <a:latin typeface="Stylus BT" panose="020E0402020206020304" pitchFamily="34" charset="0"/>
                <a:ea typeface="Calibri" pitchFamily="34" charset="0"/>
                <a:cs typeface="Times New Roman" pitchFamily="18" charset="0"/>
              </a:rPr>
              <a:t>Lesson 2 : Trying DHT11</a:t>
            </a:r>
            <a:endParaRPr lang="en-US" sz="800" b="1" dirty="0">
              <a:solidFill>
                <a:schemeClr val="bg1"/>
              </a:solidFill>
              <a:latin typeface="Stylus BT" panose="020E0402020206020304" pitchFamily="34" charset="0"/>
              <a:cs typeface="Arial" pitchFamily="34" charset="0"/>
            </a:endParaRPr>
          </a:p>
        </p:txBody>
      </p:sp>
      <p:pic>
        <p:nvPicPr>
          <p:cNvPr id="27" name="Picture 26">
            <a:extLst>
              <a:ext uri="{FF2B5EF4-FFF2-40B4-BE49-F238E27FC236}">
                <a16:creationId xmlns:a16="http://schemas.microsoft.com/office/drawing/2014/main" id="{EE57F2D4-59FE-49EC-9BC9-0209E48CF6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768"/>
          <a:stretch/>
        </p:blipFill>
        <p:spPr>
          <a:xfrm>
            <a:off x="1240474" y="2074091"/>
            <a:ext cx="3664060" cy="3907284"/>
          </a:xfrm>
          <a:prstGeom prst="rect">
            <a:avLst/>
          </a:prstGeom>
          <a:ln w="38100">
            <a:solidFill>
              <a:schemeClr val="bg1"/>
            </a:solidFill>
          </a:ln>
        </p:spPr>
      </p:pic>
      <p:sp>
        <p:nvSpPr>
          <p:cNvPr id="28" name="Round Diagonal Corner Rectangle 18">
            <a:extLst>
              <a:ext uri="{FF2B5EF4-FFF2-40B4-BE49-F238E27FC236}">
                <a16:creationId xmlns:a16="http://schemas.microsoft.com/office/drawing/2014/main" id="{5E2601C7-3033-4F24-BCCF-3A51F67B907E}"/>
              </a:ext>
            </a:extLst>
          </p:cNvPr>
          <p:cNvSpPr/>
          <p:nvPr/>
        </p:nvSpPr>
        <p:spPr>
          <a:xfrm>
            <a:off x="947227" y="1699599"/>
            <a:ext cx="4287572" cy="4678767"/>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30" name="TextBox 29">
            <a:extLst>
              <a:ext uri="{FF2B5EF4-FFF2-40B4-BE49-F238E27FC236}">
                <a16:creationId xmlns:a16="http://schemas.microsoft.com/office/drawing/2014/main" id="{F6BCF2D8-7C9E-4F6C-9545-FA145028FE31}"/>
              </a:ext>
            </a:extLst>
          </p:cNvPr>
          <p:cNvSpPr txBox="1"/>
          <p:nvPr/>
        </p:nvSpPr>
        <p:spPr>
          <a:xfrm>
            <a:off x="2421477" y="2158362"/>
            <a:ext cx="817853" cy="369460"/>
          </a:xfrm>
          <a:prstGeom prst="rect">
            <a:avLst/>
          </a:prstGeom>
          <a:solidFill>
            <a:srgbClr val="F39619"/>
          </a:solidFill>
          <a:ln w="38100">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801" dirty="0"/>
              <a:t>DHT11</a:t>
            </a:r>
          </a:p>
        </p:txBody>
      </p:sp>
      <p:sp>
        <p:nvSpPr>
          <p:cNvPr id="54" name="Rectangle 53">
            <a:extLst>
              <a:ext uri="{FF2B5EF4-FFF2-40B4-BE49-F238E27FC236}">
                <a16:creationId xmlns:a16="http://schemas.microsoft.com/office/drawing/2014/main" id="{2329B5A8-7BB9-4376-A17A-CF1EB89E9A16}"/>
              </a:ext>
            </a:extLst>
          </p:cNvPr>
          <p:cNvSpPr/>
          <p:nvPr/>
        </p:nvSpPr>
        <p:spPr>
          <a:xfrm>
            <a:off x="6324611" y="3017605"/>
            <a:ext cx="1766207" cy="533401"/>
          </a:xfrm>
          <a:prstGeom prst="rect">
            <a:avLst/>
          </a:prstGeom>
          <a:solidFill>
            <a:srgbClr val="F39619"/>
          </a:solid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1"/>
          </a:p>
        </p:txBody>
      </p:sp>
      <p:sp>
        <p:nvSpPr>
          <p:cNvPr id="55" name="TextBox 54">
            <a:extLst>
              <a:ext uri="{FF2B5EF4-FFF2-40B4-BE49-F238E27FC236}">
                <a16:creationId xmlns:a16="http://schemas.microsoft.com/office/drawing/2014/main" id="{857B25AC-154E-447F-ABA4-D89805664952}"/>
              </a:ext>
            </a:extLst>
          </p:cNvPr>
          <p:cNvSpPr txBox="1"/>
          <p:nvPr/>
        </p:nvSpPr>
        <p:spPr>
          <a:xfrm>
            <a:off x="8076523" y="3017607"/>
            <a:ext cx="452847" cy="523220"/>
          </a:xfrm>
          <a:prstGeom prst="rect">
            <a:avLst/>
          </a:prstGeom>
          <a:noFill/>
        </p:spPr>
        <p:txBody>
          <a:bodyPr wrap="square" rtlCol="0">
            <a:spAutoFit/>
          </a:bodyPr>
          <a:lstStyle/>
          <a:p>
            <a:r>
              <a:rPr lang="en-US" sz="2800" dirty="0"/>
              <a:t>+</a:t>
            </a:r>
          </a:p>
        </p:txBody>
      </p:sp>
      <p:sp>
        <p:nvSpPr>
          <p:cNvPr id="56" name="TextBox 55">
            <a:extLst>
              <a:ext uri="{FF2B5EF4-FFF2-40B4-BE49-F238E27FC236}">
                <a16:creationId xmlns:a16="http://schemas.microsoft.com/office/drawing/2014/main" id="{94484984-72DB-4F99-B5C9-AA84C82D07CE}"/>
              </a:ext>
            </a:extLst>
          </p:cNvPr>
          <p:cNvSpPr txBox="1"/>
          <p:nvPr/>
        </p:nvSpPr>
        <p:spPr>
          <a:xfrm>
            <a:off x="6762467" y="2648274"/>
            <a:ext cx="596638" cy="369460"/>
          </a:xfrm>
          <a:prstGeom prst="rect">
            <a:avLst/>
          </a:prstGeom>
          <a:noFill/>
        </p:spPr>
        <p:txBody>
          <a:bodyPr wrap="none" rtlCol="0">
            <a:spAutoFit/>
          </a:bodyPr>
          <a:lstStyle/>
          <a:p>
            <a:r>
              <a:rPr lang="en-US" sz="1801" dirty="0"/>
              <a:t>OUT</a:t>
            </a:r>
          </a:p>
        </p:txBody>
      </p:sp>
      <p:sp>
        <p:nvSpPr>
          <p:cNvPr id="57" name="TextBox 56">
            <a:extLst>
              <a:ext uri="{FF2B5EF4-FFF2-40B4-BE49-F238E27FC236}">
                <a16:creationId xmlns:a16="http://schemas.microsoft.com/office/drawing/2014/main" id="{7655968D-BC51-4A11-BE7C-EF68221988B2}"/>
              </a:ext>
            </a:extLst>
          </p:cNvPr>
          <p:cNvSpPr txBox="1"/>
          <p:nvPr/>
        </p:nvSpPr>
        <p:spPr>
          <a:xfrm>
            <a:off x="6275988" y="2571331"/>
            <a:ext cx="295274" cy="523220"/>
          </a:xfrm>
          <a:prstGeom prst="rect">
            <a:avLst/>
          </a:prstGeom>
          <a:noFill/>
        </p:spPr>
        <p:txBody>
          <a:bodyPr wrap="none" rtlCol="0">
            <a:spAutoFit/>
          </a:bodyPr>
          <a:lstStyle/>
          <a:p>
            <a:r>
              <a:rPr lang="en-US" sz="2800" dirty="0"/>
              <a:t>-</a:t>
            </a:r>
          </a:p>
        </p:txBody>
      </p:sp>
      <p:cxnSp>
        <p:nvCxnSpPr>
          <p:cNvPr id="58" name="Straight Arrow Connector 57">
            <a:extLst>
              <a:ext uri="{FF2B5EF4-FFF2-40B4-BE49-F238E27FC236}">
                <a16:creationId xmlns:a16="http://schemas.microsoft.com/office/drawing/2014/main" id="{E272B8E4-D3C0-42C3-AC61-71D7196C2630}"/>
              </a:ext>
            </a:extLst>
          </p:cNvPr>
          <p:cNvCxnSpPr>
            <a:stCxn id="55" idx="2"/>
          </p:cNvCxnSpPr>
          <p:nvPr/>
        </p:nvCxnSpPr>
        <p:spPr>
          <a:xfrm>
            <a:off x="8302947" y="3540827"/>
            <a:ext cx="4" cy="924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D2DC8B4-4656-4F5A-9959-4B7A6804B7E7}"/>
              </a:ext>
            </a:extLst>
          </p:cNvPr>
          <p:cNvSpPr txBox="1"/>
          <p:nvPr/>
        </p:nvSpPr>
        <p:spPr>
          <a:xfrm>
            <a:off x="7972137" y="4645418"/>
            <a:ext cx="715260" cy="369460"/>
          </a:xfrm>
          <a:prstGeom prst="rect">
            <a:avLst/>
          </a:prstGeom>
          <a:noFill/>
        </p:spPr>
        <p:txBody>
          <a:bodyPr wrap="none" rtlCol="0">
            <a:spAutoFit/>
          </a:bodyPr>
          <a:lstStyle/>
          <a:p>
            <a:r>
              <a:rPr lang="en-US" sz="1801" b="1" dirty="0">
                <a:latin typeface="Stylus BT" panose="020E0402020206020304" pitchFamily="34" charset="0"/>
              </a:rPr>
              <a:t>3.3V</a:t>
            </a:r>
          </a:p>
        </p:txBody>
      </p:sp>
      <p:cxnSp>
        <p:nvCxnSpPr>
          <p:cNvPr id="60" name="Straight Arrow Connector 59">
            <a:extLst>
              <a:ext uri="{FF2B5EF4-FFF2-40B4-BE49-F238E27FC236}">
                <a16:creationId xmlns:a16="http://schemas.microsoft.com/office/drawing/2014/main" id="{7B6CA57E-ED36-4809-BA6E-2D1DE1D3FC4A}"/>
              </a:ext>
            </a:extLst>
          </p:cNvPr>
          <p:cNvCxnSpPr>
            <a:stCxn id="56" idx="2"/>
          </p:cNvCxnSpPr>
          <p:nvPr/>
        </p:nvCxnSpPr>
        <p:spPr>
          <a:xfrm>
            <a:off x="7060786" y="3017734"/>
            <a:ext cx="4" cy="1828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98F40BE-99C1-49F4-8B74-638C8E02B326}"/>
              </a:ext>
            </a:extLst>
          </p:cNvPr>
          <p:cNvSpPr txBox="1"/>
          <p:nvPr/>
        </p:nvSpPr>
        <p:spPr>
          <a:xfrm>
            <a:off x="6826414" y="4853788"/>
            <a:ext cx="490840" cy="369460"/>
          </a:xfrm>
          <a:prstGeom prst="rect">
            <a:avLst/>
          </a:prstGeom>
          <a:noFill/>
        </p:spPr>
        <p:txBody>
          <a:bodyPr wrap="none" rtlCol="0">
            <a:spAutoFit/>
          </a:bodyPr>
          <a:lstStyle/>
          <a:p>
            <a:r>
              <a:rPr lang="en-US" sz="1801" b="1" dirty="0">
                <a:latin typeface="Stylus BT" panose="020E0402020206020304" pitchFamily="34" charset="0"/>
              </a:rPr>
              <a:t>D1</a:t>
            </a:r>
          </a:p>
        </p:txBody>
      </p:sp>
      <p:cxnSp>
        <p:nvCxnSpPr>
          <p:cNvPr id="62" name="Straight Arrow Connector 61">
            <a:extLst>
              <a:ext uri="{FF2B5EF4-FFF2-40B4-BE49-F238E27FC236}">
                <a16:creationId xmlns:a16="http://schemas.microsoft.com/office/drawing/2014/main" id="{B25C166B-E532-471A-ACCE-A31F2B99DEC7}"/>
              </a:ext>
            </a:extLst>
          </p:cNvPr>
          <p:cNvCxnSpPr/>
          <p:nvPr/>
        </p:nvCxnSpPr>
        <p:spPr>
          <a:xfrm>
            <a:off x="6423623" y="3094551"/>
            <a:ext cx="0" cy="175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9303352-849E-4041-81F7-2CA709BB5AD6}"/>
              </a:ext>
            </a:extLst>
          </p:cNvPr>
          <p:cNvSpPr txBox="1"/>
          <p:nvPr/>
        </p:nvSpPr>
        <p:spPr>
          <a:xfrm>
            <a:off x="6140182" y="4938114"/>
            <a:ext cx="643125" cy="369460"/>
          </a:xfrm>
          <a:prstGeom prst="rect">
            <a:avLst/>
          </a:prstGeom>
          <a:noFill/>
        </p:spPr>
        <p:txBody>
          <a:bodyPr wrap="none" rtlCol="0">
            <a:spAutoFit/>
          </a:bodyPr>
          <a:lstStyle/>
          <a:p>
            <a:r>
              <a:rPr lang="en-US" sz="1801" b="1" dirty="0">
                <a:latin typeface="Stylus BT" panose="020E0402020206020304" pitchFamily="34" charset="0"/>
              </a:rPr>
              <a:t>GND</a:t>
            </a:r>
          </a:p>
        </p:txBody>
      </p:sp>
      <p:sp>
        <p:nvSpPr>
          <p:cNvPr id="64" name="TextBox 63">
            <a:extLst>
              <a:ext uri="{FF2B5EF4-FFF2-40B4-BE49-F238E27FC236}">
                <a16:creationId xmlns:a16="http://schemas.microsoft.com/office/drawing/2014/main" id="{B29C4DC2-097E-4FC6-BDEF-48D70419261F}"/>
              </a:ext>
            </a:extLst>
          </p:cNvPr>
          <p:cNvSpPr txBox="1"/>
          <p:nvPr/>
        </p:nvSpPr>
        <p:spPr>
          <a:xfrm>
            <a:off x="6451329" y="2343028"/>
            <a:ext cx="1598515" cy="3694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801" b="1" dirty="0">
                <a:latin typeface="Stylus BT" panose="020E0402020206020304" pitchFamily="34" charset="0"/>
              </a:rPr>
              <a:t>Sensor pinout</a:t>
            </a:r>
          </a:p>
        </p:txBody>
      </p:sp>
      <p:sp>
        <p:nvSpPr>
          <p:cNvPr id="2" name="Rectangle 1">
            <a:extLst>
              <a:ext uri="{FF2B5EF4-FFF2-40B4-BE49-F238E27FC236}">
                <a16:creationId xmlns:a16="http://schemas.microsoft.com/office/drawing/2014/main" id="{5F5B7BB5-2B2D-460A-9545-4D93637EFCE8}"/>
              </a:ext>
            </a:extLst>
          </p:cNvPr>
          <p:cNvSpPr/>
          <p:nvPr/>
        </p:nvSpPr>
        <p:spPr>
          <a:xfrm>
            <a:off x="7454131" y="3017605"/>
            <a:ext cx="45719" cy="533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2354495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2</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9" name="Rectangle: Diagonal Corners Rounded 28">
            <a:extLst>
              <a:ext uri="{FF2B5EF4-FFF2-40B4-BE49-F238E27FC236}">
                <a16:creationId xmlns:a16="http://schemas.microsoft.com/office/drawing/2014/main" id="{B95A1B5F-BB1C-4A72-A860-C9DE0FBA5A45}"/>
              </a:ext>
            </a:extLst>
          </p:cNvPr>
          <p:cNvSpPr/>
          <p:nvPr/>
        </p:nvSpPr>
        <p:spPr>
          <a:xfrm>
            <a:off x="287373" y="135771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pic>
        <p:nvPicPr>
          <p:cNvPr id="55" name="Picture 54">
            <a:extLst>
              <a:ext uri="{FF2B5EF4-FFF2-40B4-BE49-F238E27FC236}">
                <a16:creationId xmlns:a16="http://schemas.microsoft.com/office/drawing/2014/main" id="{C31ED72D-E3F9-4174-AFA2-ECF589BBE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75" y="1614817"/>
            <a:ext cx="3977823" cy="4930788"/>
          </a:xfrm>
          <a:prstGeom prst="rect">
            <a:avLst/>
          </a:prstGeom>
        </p:spPr>
      </p:pic>
      <p:cxnSp>
        <p:nvCxnSpPr>
          <p:cNvPr id="57" name="Straight Arrow Connector 56">
            <a:extLst>
              <a:ext uri="{FF2B5EF4-FFF2-40B4-BE49-F238E27FC236}">
                <a16:creationId xmlns:a16="http://schemas.microsoft.com/office/drawing/2014/main" id="{6B3FBE61-FCB1-451A-857F-7A390887DEF5}"/>
              </a:ext>
            </a:extLst>
          </p:cNvPr>
          <p:cNvCxnSpPr>
            <a:cxnSpLocks/>
            <a:stCxn id="58" idx="1"/>
          </p:cNvCxnSpPr>
          <p:nvPr/>
        </p:nvCxnSpPr>
        <p:spPr>
          <a:xfrm flipH="1">
            <a:off x="2066201" y="1612088"/>
            <a:ext cx="3228453" cy="97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D0DF4B8-3352-461B-B76A-D75367AE88C2}"/>
              </a:ext>
            </a:extLst>
          </p:cNvPr>
          <p:cNvSpPr txBox="1"/>
          <p:nvPr/>
        </p:nvSpPr>
        <p:spPr>
          <a:xfrm>
            <a:off x="5294654" y="1427358"/>
            <a:ext cx="2620137" cy="369460"/>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1" b="1" dirty="0">
                <a:solidFill>
                  <a:srgbClr val="FF0000"/>
                </a:solidFill>
                <a:latin typeface="Stylus BT" panose="020E0402020206020304" pitchFamily="34" charset="0"/>
              </a:rPr>
              <a:t>Library </a:t>
            </a:r>
            <a:r>
              <a:rPr lang="en-US" sz="1801" b="1" dirty="0">
                <a:solidFill>
                  <a:schemeClr val="bg1"/>
                </a:solidFill>
                <a:latin typeface="Stylus BT" panose="020E0402020206020304" pitchFamily="34" charset="0"/>
              </a:rPr>
              <a:t>function caller</a:t>
            </a:r>
          </a:p>
        </p:txBody>
      </p:sp>
      <p:sp>
        <p:nvSpPr>
          <p:cNvPr id="59" name="TextBox 58">
            <a:extLst>
              <a:ext uri="{FF2B5EF4-FFF2-40B4-BE49-F238E27FC236}">
                <a16:creationId xmlns:a16="http://schemas.microsoft.com/office/drawing/2014/main" id="{B3CF17F2-E557-4D17-9D99-E00BFD6A7F84}"/>
              </a:ext>
            </a:extLst>
          </p:cNvPr>
          <p:cNvSpPr txBox="1"/>
          <p:nvPr/>
        </p:nvSpPr>
        <p:spPr>
          <a:xfrm>
            <a:off x="5294649" y="1899074"/>
            <a:ext cx="2345876" cy="369460"/>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1" b="1" dirty="0">
                <a:solidFill>
                  <a:schemeClr val="bg1"/>
                </a:solidFill>
                <a:latin typeface="Stylus BT" panose="020E0402020206020304" pitchFamily="34" charset="0"/>
              </a:rPr>
              <a:t>Define sensor pinout</a:t>
            </a:r>
          </a:p>
        </p:txBody>
      </p:sp>
      <p:cxnSp>
        <p:nvCxnSpPr>
          <p:cNvPr id="60" name="Straight Arrow Connector 59">
            <a:extLst>
              <a:ext uri="{FF2B5EF4-FFF2-40B4-BE49-F238E27FC236}">
                <a16:creationId xmlns:a16="http://schemas.microsoft.com/office/drawing/2014/main" id="{7F42557C-EA4D-4094-B7CC-0D44FD9DA71E}"/>
              </a:ext>
            </a:extLst>
          </p:cNvPr>
          <p:cNvCxnSpPr>
            <a:cxnSpLocks/>
            <a:stCxn id="59" idx="1"/>
          </p:cNvCxnSpPr>
          <p:nvPr/>
        </p:nvCxnSpPr>
        <p:spPr>
          <a:xfrm flipH="1" flipV="1">
            <a:off x="2066198" y="1908976"/>
            <a:ext cx="3228451" cy="174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625026F-3A7D-4E09-917D-5AD5F051FF44}"/>
              </a:ext>
            </a:extLst>
          </p:cNvPr>
          <p:cNvSpPr txBox="1"/>
          <p:nvPr/>
        </p:nvSpPr>
        <p:spPr>
          <a:xfrm>
            <a:off x="5046313" y="2420738"/>
            <a:ext cx="2673339" cy="369460"/>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1" b="1" dirty="0">
                <a:solidFill>
                  <a:schemeClr val="bg1"/>
                </a:solidFill>
                <a:latin typeface="Stylus BT" panose="020E0402020206020304" pitchFamily="34" charset="0"/>
              </a:rPr>
              <a:t>Define DHT sensor type</a:t>
            </a:r>
          </a:p>
        </p:txBody>
      </p:sp>
      <p:cxnSp>
        <p:nvCxnSpPr>
          <p:cNvPr id="62" name="Straight Arrow Connector 61">
            <a:extLst>
              <a:ext uri="{FF2B5EF4-FFF2-40B4-BE49-F238E27FC236}">
                <a16:creationId xmlns:a16="http://schemas.microsoft.com/office/drawing/2014/main" id="{4A351A53-0A9B-4039-94F6-1814C9F9FED3}"/>
              </a:ext>
            </a:extLst>
          </p:cNvPr>
          <p:cNvCxnSpPr>
            <a:cxnSpLocks/>
            <a:stCxn id="61" idx="1"/>
          </p:cNvCxnSpPr>
          <p:nvPr/>
        </p:nvCxnSpPr>
        <p:spPr>
          <a:xfrm flipH="1" flipV="1">
            <a:off x="2438408" y="2133700"/>
            <a:ext cx="2607905" cy="4717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7A6EB25-9204-429D-B1BC-E12C80966C3F}"/>
              </a:ext>
            </a:extLst>
          </p:cNvPr>
          <p:cNvSpPr txBox="1"/>
          <p:nvPr/>
        </p:nvSpPr>
        <p:spPr>
          <a:xfrm>
            <a:off x="5046784" y="2892455"/>
            <a:ext cx="3206793" cy="369460"/>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1" b="1" dirty="0">
                <a:solidFill>
                  <a:schemeClr val="bg1"/>
                </a:solidFill>
                <a:latin typeface="Stylus BT" panose="020E0402020206020304" pitchFamily="34" charset="0"/>
              </a:rPr>
              <a:t>Set</a:t>
            </a:r>
            <a:r>
              <a:rPr lang="en-US" sz="1801" b="1" dirty="0">
                <a:latin typeface="Stylus BT" panose="020E0402020206020304" pitchFamily="34" charset="0"/>
              </a:rPr>
              <a:t> </a:t>
            </a:r>
            <a:r>
              <a:rPr lang="en-US" sz="1801" b="1" dirty="0">
                <a:solidFill>
                  <a:srgbClr val="FF0000"/>
                </a:solidFill>
                <a:latin typeface="Stylus BT" panose="020E0402020206020304" pitchFamily="34" charset="0"/>
              </a:rPr>
              <a:t>Serial Monitor </a:t>
            </a:r>
            <a:r>
              <a:rPr lang="en-US" sz="1801" b="1" dirty="0" err="1">
                <a:solidFill>
                  <a:schemeClr val="bg1"/>
                </a:solidFill>
                <a:latin typeface="Stylus BT" panose="020E0402020206020304" pitchFamily="34" charset="0"/>
              </a:rPr>
              <a:t>baudrate</a:t>
            </a:r>
            <a:endParaRPr lang="en-US" sz="1801" b="1" dirty="0">
              <a:solidFill>
                <a:schemeClr val="bg1"/>
              </a:solidFill>
              <a:latin typeface="Stylus BT" panose="020E0402020206020304" pitchFamily="34" charset="0"/>
            </a:endParaRPr>
          </a:p>
        </p:txBody>
      </p:sp>
      <p:cxnSp>
        <p:nvCxnSpPr>
          <p:cNvPr id="64" name="Straight Arrow Connector 63">
            <a:extLst>
              <a:ext uri="{FF2B5EF4-FFF2-40B4-BE49-F238E27FC236}">
                <a16:creationId xmlns:a16="http://schemas.microsoft.com/office/drawing/2014/main" id="{D205F591-0E26-4490-B5EA-01ECC0D0707A}"/>
              </a:ext>
            </a:extLst>
          </p:cNvPr>
          <p:cNvCxnSpPr>
            <a:cxnSpLocks/>
            <a:stCxn id="63" idx="1"/>
          </p:cNvCxnSpPr>
          <p:nvPr/>
        </p:nvCxnSpPr>
        <p:spPr>
          <a:xfrm flipH="1" flipV="1">
            <a:off x="2497227" y="2723401"/>
            <a:ext cx="2549557" cy="3537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FF46B23-DC0D-40DF-8422-AE6434CA7200}"/>
              </a:ext>
            </a:extLst>
          </p:cNvPr>
          <p:cNvSpPr txBox="1"/>
          <p:nvPr/>
        </p:nvSpPr>
        <p:spPr>
          <a:xfrm>
            <a:off x="5060719" y="3373830"/>
            <a:ext cx="2854064" cy="1200842"/>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1" b="1" dirty="0">
                <a:solidFill>
                  <a:schemeClr val="bg1"/>
                </a:solidFill>
                <a:latin typeface="Stylus BT" panose="020E0402020206020304" pitchFamily="34" charset="0"/>
              </a:rPr>
              <a:t>Call function to read humidity and temperature value then store it in </a:t>
            </a:r>
            <a:r>
              <a:rPr lang="en-US" sz="1801" b="1" dirty="0">
                <a:solidFill>
                  <a:srgbClr val="FF0000"/>
                </a:solidFill>
                <a:latin typeface="Stylus BT" panose="020E0402020206020304" pitchFamily="34" charset="0"/>
              </a:rPr>
              <a:t>h</a:t>
            </a:r>
            <a:r>
              <a:rPr lang="en-US" sz="1801" b="1" dirty="0">
                <a:solidFill>
                  <a:schemeClr val="bg1"/>
                </a:solidFill>
                <a:latin typeface="Stylus BT" panose="020E0402020206020304" pitchFamily="34" charset="0"/>
              </a:rPr>
              <a:t> and </a:t>
            </a:r>
            <a:r>
              <a:rPr lang="en-US" sz="1801" b="1" dirty="0">
                <a:solidFill>
                  <a:srgbClr val="FF0000"/>
                </a:solidFill>
                <a:latin typeface="Stylus BT" panose="020E0402020206020304" pitchFamily="34" charset="0"/>
              </a:rPr>
              <a:t>t</a:t>
            </a:r>
            <a:r>
              <a:rPr lang="en-US" sz="1801" b="1" dirty="0">
                <a:solidFill>
                  <a:schemeClr val="bg1"/>
                </a:solidFill>
                <a:latin typeface="Stylus BT" panose="020E0402020206020304" pitchFamily="34" charset="0"/>
              </a:rPr>
              <a:t> variable.</a:t>
            </a:r>
          </a:p>
        </p:txBody>
      </p:sp>
      <p:cxnSp>
        <p:nvCxnSpPr>
          <p:cNvPr id="66" name="Straight Arrow Connector 65">
            <a:extLst>
              <a:ext uri="{FF2B5EF4-FFF2-40B4-BE49-F238E27FC236}">
                <a16:creationId xmlns:a16="http://schemas.microsoft.com/office/drawing/2014/main" id="{AC0197D3-9401-4DBB-9ACB-3EB6EBA78AFA}"/>
              </a:ext>
            </a:extLst>
          </p:cNvPr>
          <p:cNvCxnSpPr>
            <a:cxnSpLocks/>
            <a:stCxn id="65" idx="1"/>
          </p:cNvCxnSpPr>
          <p:nvPr/>
        </p:nvCxnSpPr>
        <p:spPr>
          <a:xfrm flipH="1">
            <a:off x="3457805" y="3974251"/>
            <a:ext cx="1602914" cy="584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BD30BC-11B4-492A-B2F0-9F9D601DF6AD}"/>
              </a:ext>
            </a:extLst>
          </p:cNvPr>
          <p:cNvSpPr txBox="1"/>
          <p:nvPr/>
        </p:nvSpPr>
        <p:spPr>
          <a:xfrm>
            <a:off x="5073679" y="4683038"/>
            <a:ext cx="2854064" cy="1755096"/>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1" b="1" dirty="0">
                <a:solidFill>
                  <a:schemeClr val="bg1"/>
                </a:solidFill>
                <a:latin typeface="Stylus BT" panose="020E0402020206020304" pitchFamily="34" charset="0"/>
              </a:rPr>
              <a:t>Print data to appear in Serial Monitor. </a:t>
            </a:r>
            <a:r>
              <a:rPr lang="en-US" sz="1801" b="1" dirty="0" err="1">
                <a:solidFill>
                  <a:srgbClr val="FF0000"/>
                </a:solidFill>
                <a:latin typeface="Stylus BT" panose="020E0402020206020304" pitchFamily="34" charset="0"/>
              </a:rPr>
              <a:t>Serial.print</a:t>
            </a:r>
            <a:r>
              <a:rPr lang="en-US" sz="1801" b="1" dirty="0">
                <a:solidFill>
                  <a:srgbClr val="FF0000"/>
                </a:solidFill>
                <a:latin typeface="Stylus BT" panose="020E0402020206020304" pitchFamily="34" charset="0"/>
              </a:rPr>
              <a:t> </a:t>
            </a:r>
            <a:r>
              <a:rPr lang="en-US" sz="1801" b="1" dirty="0">
                <a:solidFill>
                  <a:schemeClr val="bg1"/>
                </a:solidFill>
                <a:latin typeface="Stylus BT" panose="020E0402020206020304" pitchFamily="34" charset="0"/>
              </a:rPr>
              <a:t>is for print the value and when it’s come to </a:t>
            </a:r>
            <a:r>
              <a:rPr lang="en-US" sz="1801" b="1" dirty="0" err="1">
                <a:solidFill>
                  <a:srgbClr val="FF0000"/>
                </a:solidFill>
                <a:latin typeface="Stylus BT" panose="020E0402020206020304" pitchFamily="34" charset="0"/>
              </a:rPr>
              <a:t>Serial.println</a:t>
            </a:r>
            <a:r>
              <a:rPr lang="en-US" sz="1801" b="1" dirty="0">
                <a:solidFill>
                  <a:srgbClr val="FF0000"/>
                </a:solidFill>
                <a:latin typeface="Stylus BT" panose="020E0402020206020304" pitchFamily="34" charset="0"/>
              </a:rPr>
              <a:t> </a:t>
            </a:r>
            <a:r>
              <a:rPr lang="en-US" sz="1801" b="1" dirty="0">
                <a:solidFill>
                  <a:schemeClr val="bg1"/>
                </a:solidFill>
                <a:latin typeface="Stylus BT" panose="020E0402020206020304" pitchFamily="34" charset="0"/>
              </a:rPr>
              <a:t>it will go to new line.</a:t>
            </a:r>
          </a:p>
        </p:txBody>
      </p:sp>
      <p:cxnSp>
        <p:nvCxnSpPr>
          <p:cNvPr id="68" name="Straight Arrow Connector 67">
            <a:extLst>
              <a:ext uri="{FF2B5EF4-FFF2-40B4-BE49-F238E27FC236}">
                <a16:creationId xmlns:a16="http://schemas.microsoft.com/office/drawing/2014/main" id="{49469948-5F39-478D-BA07-492337549CCB}"/>
              </a:ext>
            </a:extLst>
          </p:cNvPr>
          <p:cNvCxnSpPr>
            <a:cxnSpLocks/>
          </p:cNvCxnSpPr>
          <p:nvPr/>
        </p:nvCxnSpPr>
        <p:spPr>
          <a:xfrm flipH="1" flipV="1">
            <a:off x="2989390" y="5327750"/>
            <a:ext cx="2071332" cy="7261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69" name="Picture 68">
            <a:extLst>
              <a:ext uri="{FF2B5EF4-FFF2-40B4-BE49-F238E27FC236}">
                <a16:creationId xmlns:a16="http://schemas.microsoft.com/office/drawing/2014/main" id="{E6B1A2C8-42F9-44A1-866C-791AFC415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330" y="3261790"/>
            <a:ext cx="1650284" cy="1541871"/>
          </a:xfrm>
          <a:prstGeom prst="rect">
            <a:avLst/>
          </a:prstGeom>
        </p:spPr>
      </p:pic>
      <p:sp>
        <p:nvSpPr>
          <p:cNvPr id="70" name="TextBox 69">
            <a:extLst>
              <a:ext uri="{FF2B5EF4-FFF2-40B4-BE49-F238E27FC236}">
                <a16:creationId xmlns:a16="http://schemas.microsoft.com/office/drawing/2014/main" id="{A14E469D-A981-46DF-94B3-8938782C0E20}"/>
              </a:ext>
            </a:extLst>
          </p:cNvPr>
          <p:cNvSpPr txBox="1"/>
          <p:nvPr/>
        </p:nvSpPr>
        <p:spPr>
          <a:xfrm>
            <a:off x="8785436" y="2085163"/>
            <a:ext cx="2854064" cy="923714"/>
          </a:xfrm>
          <a:prstGeom prst="rect">
            <a:avLst/>
          </a:prstGeom>
          <a:solidFill>
            <a:srgbClr val="F39619"/>
          </a:solidFill>
          <a:ln w="38100">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1" b="1" dirty="0">
                <a:solidFill>
                  <a:schemeClr val="bg1"/>
                </a:solidFill>
                <a:latin typeface="Stylus BT" panose="020E0402020206020304" pitchFamily="34" charset="0"/>
              </a:rPr>
              <a:t>Done? Then go open the </a:t>
            </a:r>
            <a:r>
              <a:rPr lang="en-US" sz="1801" b="1" dirty="0">
                <a:solidFill>
                  <a:srgbClr val="FF0000"/>
                </a:solidFill>
                <a:latin typeface="Stylus BT" panose="020E0402020206020304" pitchFamily="34" charset="0"/>
              </a:rPr>
              <a:t>Serial Monitor </a:t>
            </a:r>
            <a:r>
              <a:rPr lang="en-US" sz="1801" b="1" dirty="0">
                <a:solidFill>
                  <a:schemeClr val="bg1"/>
                </a:solidFill>
                <a:latin typeface="Stylus BT" panose="020E0402020206020304" pitchFamily="34" charset="0"/>
              </a:rPr>
              <a:t>with this icon</a:t>
            </a:r>
          </a:p>
        </p:txBody>
      </p:sp>
      <p:cxnSp>
        <p:nvCxnSpPr>
          <p:cNvPr id="94" name="Straight Arrow Connector 93">
            <a:extLst>
              <a:ext uri="{FF2B5EF4-FFF2-40B4-BE49-F238E27FC236}">
                <a16:creationId xmlns:a16="http://schemas.microsoft.com/office/drawing/2014/main" id="{DA3D032B-7733-465E-9BBB-3ADCB525D044}"/>
              </a:ext>
            </a:extLst>
          </p:cNvPr>
          <p:cNvCxnSpPr>
            <a:cxnSpLocks/>
          </p:cNvCxnSpPr>
          <p:nvPr/>
        </p:nvCxnSpPr>
        <p:spPr>
          <a:xfrm flipH="1">
            <a:off x="10673867" y="2755190"/>
            <a:ext cx="222940" cy="10255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Diagonal Corners Rounded 96">
            <a:extLst>
              <a:ext uri="{FF2B5EF4-FFF2-40B4-BE49-F238E27FC236}">
                <a16:creationId xmlns:a16="http://schemas.microsoft.com/office/drawing/2014/main" id="{5DC6B467-C1C4-4999-946C-C5E34AD6B433}"/>
              </a:ext>
            </a:extLst>
          </p:cNvPr>
          <p:cNvSpPr/>
          <p:nvPr/>
        </p:nvSpPr>
        <p:spPr>
          <a:xfrm>
            <a:off x="8361261" y="1612022"/>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spTree>
    <p:extLst>
      <p:ext uri="{BB962C8B-B14F-4D97-AF65-F5344CB8AC3E}">
        <p14:creationId xmlns:p14="http://schemas.microsoft.com/office/powerpoint/2010/main" val="629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00F39CE1-7CBA-45E4-A64D-2AF481E6335A}"/>
              </a:ext>
            </a:extLst>
          </p:cNvPr>
          <p:cNvSpPr/>
          <p:nvPr/>
        </p:nvSpPr>
        <p:spPr>
          <a:xfrm>
            <a:off x="7817015" y="977230"/>
            <a:ext cx="3917796" cy="5880777"/>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4" name="Picture 3" descr="C:\Users\NADI Eleczone\Desktop\banner8.jpg">
            <a:extLst>
              <a:ext uri="{FF2B5EF4-FFF2-40B4-BE49-F238E27FC236}">
                <a16:creationId xmlns:a16="http://schemas.microsoft.com/office/drawing/2014/main" id="{2D8103C1-E50E-4BEA-98DE-5DC441231C75}"/>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5" name="Rectangle 4">
            <a:extLst>
              <a:ext uri="{FF2B5EF4-FFF2-40B4-BE49-F238E27FC236}">
                <a16:creationId xmlns:a16="http://schemas.microsoft.com/office/drawing/2014/main" id="{D8813C6F-89F6-44C8-84A0-D8D41E994B0C}"/>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 name="TextBox 5">
            <a:extLst>
              <a:ext uri="{FF2B5EF4-FFF2-40B4-BE49-F238E27FC236}">
                <a16:creationId xmlns:a16="http://schemas.microsoft.com/office/drawing/2014/main" id="{06F489EF-DE47-4127-A1DE-63375942CC61}"/>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7" name="Content Placeholder 2">
            <a:extLst>
              <a:ext uri="{FF2B5EF4-FFF2-40B4-BE49-F238E27FC236}">
                <a16:creationId xmlns:a16="http://schemas.microsoft.com/office/drawing/2014/main" id="{CFCB8717-1772-4EF6-8BE9-B84AD9D6776B}"/>
              </a:ext>
            </a:extLst>
          </p:cNvPr>
          <p:cNvSpPr>
            <a:spLocks noGrp="1"/>
          </p:cNvSpPr>
          <p:nvPr>
            <p:ph idx="1"/>
          </p:nvPr>
        </p:nvSpPr>
        <p:spPr>
          <a:xfrm>
            <a:off x="550718" y="1282391"/>
            <a:ext cx="7400927" cy="5020373"/>
          </a:xfrm>
          <a:ln w="76200">
            <a:solidFill>
              <a:schemeClr val="bg1"/>
            </a:solidFill>
          </a:ln>
        </p:spPr>
        <p:txBody>
          <a:bodyPr>
            <a:normAutofit fontScale="55000" lnSpcReduction="20000"/>
          </a:bodyPr>
          <a:lstStyle/>
          <a:p>
            <a:pPr marL="0" indent="0">
              <a:buNone/>
            </a:pPr>
            <a:endParaRPr lang="en-MY" b="1" dirty="0">
              <a:solidFill>
                <a:schemeClr val="dk1"/>
              </a:solidFill>
              <a:latin typeface="Stylus BT" panose="020E0402020206020304" pitchFamily="34" charset="0"/>
              <a:ea typeface="Calibri"/>
              <a:cs typeface="Calibri"/>
              <a:sym typeface="Calibri"/>
            </a:endParaRPr>
          </a:p>
          <a:p>
            <a:r>
              <a:rPr lang="en-MY" b="1" dirty="0">
                <a:solidFill>
                  <a:schemeClr val="dk1"/>
                </a:solidFill>
                <a:latin typeface="Stylus BT" panose="020E0402020206020304" pitchFamily="34" charset="0"/>
                <a:ea typeface="Calibri"/>
                <a:cs typeface="Calibri"/>
                <a:sym typeface="Calibri"/>
              </a:rPr>
              <a:t>AZARUL FAHMIN BIN AB HAMID</a:t>
            </a:r>
            <a:br>
              <a:rPr lang="en-MY" b="1" dirty="0">
                <a:solidFill>
                  <a:schemeClr val="dk1"/>
                </a:solidFill>
                <a:latin typeface="Stylus BT" panose="020E0402020206020304" pitchFamily="34" charset="0"/>
                <a:ea typeface="Calibri"/>
                <a:cs typeface="Calibri"/>
                <a:sym typeface="Calibri"/>
              </a:rPr>
            </a:br>
            <a:br>
              <a:rPr lang="en-MY" dirty="0">
                <a:solidFill>
                  <a:schemeClr val="dk1"/>
                </a:solidFill>
                <a:latin typeface="Stylus BT" panose="020E0402020206020304" pitchFamily="34" charset="0"/>
                <a:ea typeface="Calibri"/>
                <a:cs typeface="Calibri"/>
                <a:sym typeface="Calibri"/>
              </a:rPr>
            </a:br>
            <a:r>
              <a:rPr lang="en-MY" b="1" dirty="0">
                <a:solidFill>
                  <a:schemeClr val="dk1"/>
                </a:solidFill>
                <a:latin typeface="Stylus BT" panose="020E0402020206020304" pitchFamily="34" charset="0"/>
                <a:ea typeface="Calibri"/>
                <a:cs typeface="Calibri"/>
                <a:sym typeface="Calibri"/>
              </a:rPr>
              <a:t>SUNGAI PETANI,KEDAH</a:t>
            </a:r>
          </a:p>
          <a:p>
            <a:r>
              <a:rPr lang="en-MY" b="1" dirty="0">
                <a:solidFill>
                  <a:schemeClr val="dk1"/>
                </a:solidFill>
                <a:latin typeface="Stylus BT" panose="020E0402020206020304" pitchFamily="34" charset="0"/>
                <a:ea typeface="Calibri"/>
                <a:cs typeface="Calibri"/>
                <a:sym typeface="Calibri"/>
              </a:rPr>
              <a:t>19 AUGUST 1992</a:t>
            </a:r>
          </a:p>
          <a:p>
            <a:r>
              <a:rPr lang="en-MY" b="1" dirty="0">
                <a:solidFill>
                  <a:schemeClr val="dk1"/>
                </a:solidFill>
                <a:latin typeface="Stylus BT" panose="020E0402020206020304" pitchFamily="34" charset="0"/>
                <a:ea typeface="Calibri"/>
                <a:cs typeface="Calibri"/>
                <a:sym typeface="Calibri"/>
              </a:rPr>
              <a:t>EDUCATION:</a:t>
            </a:r>
            <a:br>
              <a:rPr lang="en-MY" dirty="0">
                <a:solidFill>
                  <a:schemeClr val="dk1"/>
                </a:solidFill>
                <a:latin typeface="Stylus BT" panose="020E0402020206020304" pitchFamily="34" charset="0"/>
                <a:ea typeface="Calibri"/>
                <a:cs typeface="Calibri"/>
                <a:sym typeface="Calibri"/>
              </a:rPr>
            </a:br>
            <a:br>
              <a:rPr lang="en-MY" dirty="0">
                <a:solidFill>
                  <a:schemeClr val="dk1"/>
                </a:solidFill>
                <a:latin typeface="Stylus BT" panose="020E0402020206020304" pitchFamily="34" charset="0"/>
                <a:ea typeface="Calibri"/>
                <a:cs typeface="Calibri"/>
                <a:sym typeface="Calibri"/>
              </a:rPr>
            </a:br>
            <a:r>
              <a:rPr lang="en-MY" dirty="0">
                <a:solidFill>
                  <a:schemeClr val="dk1"/>
                </a:solidFill>
                <a:latin typeface="Stylus BT" panose="020E0402020206020304" pitchFamily="34" charset="0"/>
                <a:ea typeface="Calibri"/>
                <a:cs typeface="Calibri"/>
                <a:sym typeface="Calibri"/>
              </a:rPr>
              <a:t>	-</a:t>
            </a:r>
            <a:r>
              <a:rPr lang="en-MY" i="1" dirty="0">
                <a:solidFill>
                  <a:schemeClr val="dk1"/>
                </a:solidFill>
                <a:latin typeface="Stylus BT" panose="020E0402020206020304" pitchFamily="34" charset="0"/>
                <a:ea typeface="Calibri"/>
                <a:cs typeface="Calibri"/>
                <a:sym typeface="Calibri"/>
              </a:rPr>
              <a:t>DIPLOMA IN MECHATRONIC ENG. ,2013</a:t>
            </a:r>
            <a:br>
              <a:rPr lang="en-MY" i="1" dirty="0">
                <a:solidFill>
                  <a:schemeClr val="dk1"/>
                </a:solidFill>
                <a:latin typeface="Stylus BT" panose="020E0402020206020304" pitchFamily="34" charset="0"/>
                <a:ea typeface="Calibri"/>
                <a:cs typeface="Calibri"/>
                <a:sym typeface="Calibri"/>
              </a:rPr>
            </a:br>
            <a:r>
              <a:rPr lang="en-MY" i="1" dirty="0">
                <a:solidFill>
                  <a:schemeClr val="dk1"/>
                </a:solidFill>
                <a:latin typeface="Stylus BT" panose="020E0402020206020304" pitchFamily="34" charset="0"/>
                <a:ea typeface="Calibri"/>
                <a:cs typeface="Calibri"/>
                <a:sym typeface="Calibri"/>
              </a:rPr>
              <a:t>	-BACHELOR OF SCIENCE MECHATRONIC ENG. , 2017</a:t>
            </a:r>
            <a:br>
              <a:rPr lang="en-MY" i="1" dirty="0">
                <a:solidFill>
                  <a:schemeClr val="dk1"/>
                </a:solidFill>
                <a:latin typeface="Stylus BT" panose="020E0402020206020304" pitchFamily="34" charset="0"/>
                <a:ea typeface="Calibri"/>
                <a:cs typeface="Calibri"/>
                <a:sym typeface="Calibri"/>
              </a:rPr>
            </a:br>
            <a:r>
              <a:rPr lang="en-MY" i="1" dirty="0">
                <a:solidFill>
                  <a:schemeClr val="dk1"/>
                </a:solidFill>
                <a:latin typeface="Stylus BT" panose="020E0402020206020304" pitchFamily="34" charset="0"/>
                <a:ea typeface="Calibri"/>
                <a:cs typeface="Calibri"/>
                <a:sym typeface="Calibri"/>
              </a:rPr>
              <a:t>	 PAPER: CONNECTED CAR: ENGINE DIAGNOSTIC WITH INTERNET OF 	THINGS(IoT)</a:t>
            </a:r>
            <a:br>
              <a:rPr lang="en-MY" i="1" dirty="0">
                <a:solidFill>
                  <a:schemeClr val="dk1"/>
                </a:solidFill>
                <a:latin typeface="Stylus BT" panose="020E0402020206020304" pitchFamily="34" charset="0"/>
                <a:ea typeface="Calibri"/>
                <a:cs typeface="Calibri"/>
                <a:sym typeface="Calibri"/>
              </a:rPr>
            </a:br>
            <a:endParaRPr lang="en-MY" i="1" dirty="0">
              <a:solidFill>
                <a:schemeClr val="dk1"/>
              </a:solidFill>
              <a:latin typeface="Stylus BT" panose="020E0402020206020304" pitchFamily="34" charset="0"/>
              <a:ea typeface="Calibri"/>
              <a:cs typeface="Calibri"/>
              <a:sym typeface="Calibri"/>
            </a:endParaRPr>
          </a:p>
          <a:p>
            <a:r>
              <a:rPr lang="en-MY" b="1" dirty="0">
                <a:solidFill>
                  <a:schemeClr val="dk1"/>
                </a:solidFill>
                <a:latin typeface="Stylus BT" panose="020E0402020206020304" pitchFamily="34" charset="0"/>
                <a:ea typeface="Calibri"/>
                <a:cs typeface="Calibri"/>
                <a:sym typeface="Calibri"/>
              </a:rPr>
              <a:t>EXPERIENCE:</a:t>
            </a:r>
            <a:br>
              <a:rPr lang="en-MY" dirty="0">
                <a:solidFill>
                  <a:schemeClr val="dk1"/>
                </a:solidFill>
                <a:latin typeface="Stylus BT" panose="020E0402020206020304" pitchFamily="34" charset="0"/>
                <a:ea typeface="Calibri"/>
                <a:cs typeface="Calibri"/>
                <a:sym typeface="Calibri"/>
              </a:rPr>
            </a:br>
            <a:br>
              <a:rPr lang="en-MY" dirty="0">
                <a:solidFill>
                  <a:schemeClr val="dk1"/>
                </a:solidFill>
                <a:latin typeface="Stylus BT" panose="020E0402020206020304" pitchFamily="34" charset="0"/>
                <a:ea typeface="Calibri"/>
                <a:cs typeface="Calibri"/>
                <a:sym typeface="Calibri"/>
              </a:rPr>
            </a:br>
            <a:r>
              <a:rPr lang="en-MY" dirty="0">
                <a:solidFill>
                  <a:schemeClr val="dk1"/>
                </a:solidFill>
                <a:latin typeface="Stylus BT" panose="020E0402020206020304" pitchFamily="34" charset="0"/>
                <a:ea typeface="Calibri"/>
                <a:cs typeface="Calibri"/>
                <a:sym typeface="Calibri"/>
              </a:rPr>
              <a:t>	-</a:t>
            </a:r>
            <a:r>
              <a:rPr lang="en-MY" i="1" dirty="0">
                <a:solidFill>
                  <a:schemeClr val="dk1"/>
                </a:solidFill>
                <a:latin typeface="Stylus BT" panose="020E0402020206020304" pitchFamily="34" charset="0"/>
                <a:ea typeface="Calibri"/>
                <a:cs typeface="Calibri"/>
                <a:sym typeface="Calibri"/>
              </a:rPr>
              <a:t>PROJECT FREELANCE, 2010-2016</a:t>
            </a:r>
            <a:br>
              <a:rPr lang="en-MY" i="1" dirty="0">
                <a:solidFill>
                  <a:schemeClr val="dk1"/>
                </a:solidFill>
                <a:latin typeface="Stylus BT" panose="020E0402020206020304" pitchFamily="34" charset="0"/>
                <a:ea typeface="Calibri"/>
                <a:cs typeface="Calibri"/>
                <a:sym typeface="Calibri"/>
              </a:rPr>
            </a:br>
            <a:r>
              <a:rPr lang="en-MY" i="1" dirty="0">
                <a:solidFill>
                  <a:schemeClr val="dk1"/>
                </a:solidFill>
                <a:latin typeface="Stylus BT" panose="020E0402020206020304" pitchFamily="34" charset="0"/>
                <a:ea typeface="Calibri"/>
                <a:cs typeface="Calibri"/>
                <a:sym typeface="Calibri"/>
              </a:rPr>
              <a:t>	-FREELANCE TRAINER, 2012-2016</a:t>
            </a:r>
            <a:br>
              <a:rPr lang="en-MY" i="1" dirty="0">
                <a:solidFill>
                  <a:schemeClr val="dk1"/>
                </a:solidFill>
                <a:latin typeface="Stylus BT" panose="020E0402020206020304" pitchFamily="34" charset="0"/>
                <a:ea typeface="Calibri"/>
                <a:cs typeface="Calibri"/>
                <a:sym typeface="Calibri"/>
              </a:rPr>
            </a:br>
            <a:r>
              <a:rPr lang="en-MY" i="1" dirty="0">
                <a:solidFill>
                  <a:schemeClr val="dk1"/>
                </a:solidFill>
                <a:latin typeface="Stylus BT" panose="020E0402020206020304" pitchFamily="34" charset="0"/>
                <a:ea typeface="Calibri"/>
                <a:cs typeface="Calibri"/>
                <a:sym typeface="Calibri"/>
              </a:rPr>
              <a:t>	-TRAINING MANAGER NADI ELECZONE, 2017</a:t>
            </a:r>
          </a:p>
          <a:p>
            <a:r>
              <a:rPr lang="en-MY" b="1" dirty="0">
                <a:solidFill>
                  <a:schemeClr val="dk1"/>
                </a:solidFill>
                <a:latin typeface="Stylus BT" panose="020E0402020206020304" pitchFamily="34" charset="0"/>
                <a:ea typeface="Calibri"/>
                <a:cs typeface="Calibri"/>
                <a:sym typeface="Calibri"/>
              </a:rPr>
              <a:t>PROJECT AND AWARD:</a:t>
            </a:r>
            <a:br>
              <a:rPr lang="en-MY" i="1" dirty="0">
                <a:solidFill>
                  <a:schemeClr val="dk1"/>
                </a:solidFill>
                <a:latin typeface="Stylus BT" panose="020E0402020206020304" pitchFamily="34" charset="0"/>
                <a:ea typeface="Calibri"/>
                <a:cs typeface="Calibri"/>
                <a:sym typeface="Calibri"/>
              </a:rPr>
            </a:br>
            <a:br>
              <a:rPr lang="en-MY" i="1" dirty="0">
                <a:solidFill>
                  <a:schemeClr val="dk1"/>
                </a:solidFill>
                <a:latin typeface="Stylus BT" panose="020E0402020206020304" pitchFamily="34" charset="0"/>
                <a:ea typeface="Calibri"/>
                <a:cs typeface="Calibri"/>
                <a:sym typeface="Calibri"/>
              </a:rPr>
            </a:br>
            <a:r>
              <a:rPr lang="en-MY" i="1" dirty="0">
                <a:solidFill>
                  <a:schemeClr val="dk1"/>
                </a:solidFill>
                <a:latin typeface="Stylus BT" panose="020E0402020206020304" pitchFamily="34" charset="0"/>
                <a:ea typeface="Calibri"/>
                <a:cs typeface="Calibri"/>
                <a:sym typeface="Calibri"/>
              </a:rPr>
              <a:t>	-PINTAR (</a:t>
            </a:r>
            <a:r>
              <a:rPr lang="en-MY" i="1" dirty="0" err="1">
                <a:solidFill>
                  <a:schemeClr val="dk1"/>
                </a:solidFill>
                <a:latin typeface="Stylus BT" panose="020E0402020206020304" pitchFamily="34" charset="0"/>
                <a:ea typeface="Calibri"/>
                <a:cs typeface="Calibri"/>
                <a:sym typeface="Calibri"/>
              </a:rPr>
              <a:t>Penanti</a:t>
            </a:r>
            <a:r>
              <a:rPr lang="en-MY" i="1" dirty="0">
                <a:solidFill>
                  <a:schemeClr val="dk1"/>
                </a:solidFill>
                <a:latin typeface="Stylus BT" panose="020E0402020206020304" pitchFamily="34" charset="0"/>
                <a:ea typeface="Calibri"/>
                <a:cs typeface="Calibri"/>
                <a:sym typeface="Calibri"/>
              </a:rPr>
              <a:t> innovation talent recreation centre)</a:t>
            </a:r>
            <a:br>
              <a:rPr lang="en-MY" i="1" dirty="0">
                <a:solidFill>
                  <a:schemeClr val="dk1"/>
                </a:solidFill>
                <a:latin typeface="Stylus BT" panose="020E0402020206020304" pitchFamily="34" charset="0"/>
                <a:ea typeface="Calibri"/>
                <a:cs typeface="Calibri"/>
                <a:sym typeface="Calibri"/>
              </a:rPr>
            </a:br>
            <a:r>
              <a:rPr lang="en-MY" i="1" dirty="0">
                <a:solidFill>
                  <a:schemeClr val="dk1"/>
                </a:solidFill>
                <a:latin typeface="Stylus BT" panose="020E0402020206020304" pitchFamily="34" charset="0"/>
                <a:ea typeface="Calibri"/>
                <a:cs typeface="Calibri"/>
                <a:sym typeface="Calibri"/>
              </a:rPr>
              <a:t>	-SCIENCE ON WHEEL(NORTH REGION)</a:t>
            </a:r>
            <a:br>
              <a:rPr lang="en-MY" i="1" dirty="0">
                <a:solidFill>
                  <a:schemeClr val="dk1"/>
                </a:solidFill>
                <a:latin typeface="Stylus BT" panose="020E0402020206020304" pitchFamily="34" charset="0"/>
                <a:ea typeface="Calibri"/>
                <a:cs typeface="Calibri"/>
                <a:sym typeface="Calibri"/>
              </a:rPr>
            </a:br>
            <a:r>
              <a:rPr lang="en-MY" i="1" dirty="0">
                <a:solidFill>
                  <a:schemeClr val="dk1"/>
                </a:solidFill>
                <a:latin typeface="Stylus BT" panose="020E0402020206020304" pitchFamily="34" charset="0"/>
                <a:ea typeface="Calibri"/>
                <a:cs typeface="Calibri"/>
                <a:sym typeface="Calibri"/>
              </a:rPr>
              <a:t>	-EDUCATION INNOVATION AWARD, YPJ</a:t>
            </a:r>
            <a:br>
              <a:rPr lang="en-MY" i="1" dirty="0">
                <a:solidFill>
                  <a:schemeClr val="dk1"/>
                </a:solidFill>
                <a:ea typeface="Calibri"/>
                <a:cs typeface="Calibri"/>
                <a:sym typeface="Calibri"/>
              </a:rPr>
            </a:br>
            <a:br>
              <a:rPr lang="en-MY" i="1" dirty="0">
                <a:solidFill>
                  <a:schemeClr val="dk1"/>
                </a:solidFill>
                <a:ea typeface="Calibri"/>
                <a:cs typeface="Calibri"/>
                <a:sym typeface="Calibri"/>
              </a:rPr>
            </a:br>
            <a:br>
              <a:rPr lang="en-MY" i="1" dirty="0">
                <a:solidFill>
                  <a:sysClr val="windowText" lastClr="000000"/>
                </a:solidFill>
                <a:ea typeface="Calibri"/>
                <a:cs typeface="Calibri"/>
                <a:sym typeface="Calibri"/>
              </a:rPr>
            </a:br>
            <a:r>
              <a:rPr lang="en-MY" b="1" dirty="0">
                <a:solidFill>
                  <a:sysClr val="windowText" lastClr="000000"/>
                </a:solidFill>
                <a:latin typeface="Stylus BT" panose="020E0402020206020304" pitchFamily="34" charset="0"/>
                <a:ea typeface="Arial"/>
                <a:cs typeface="Arial"/>
                <a:sym typeface="Arial"/>
              </a:rPr>
              <a:t>CONTACT NUMBER: 013-4094377</a:t>
            </a:r>
            <a:endParaRPr lang="en-MY" dirty="0">
              <a:solidFill>
                <a:sysClr val="windowText" lastClr="000000"/>
              </a:solidFill>
              <a:latin typeface="Stylus BT" panose="020E0402020206020304" pitchFamily="34" charset="0"/>
            </a:endParaRPr>
          </a:p>
          <a:p>
            <a:endParaRPr lang="en-MY" i="1" dirty="0">
              <a:solidFill>
                <a:schemeClr val="dk1"/>
              </a:solidFill>
              <a:ea typeface="Calibri"/>
              <a:cs typeface="Calibri"/>
              <a:sym typeface="Calibri"/>
            </a:endParaRPr>
          </a:p>
        </p:txBody>
      </p:sp>
      <p:pic>
        <p:nvPicPr>
          <p:cNvPr id="9" name="Shape 102">
            <a:extLst>
              <a:ext uri="{FF2B5EF4-FFF2-40B4-BE49-F238E27FC236}">
                <a16:creationId xmlns:a16="http://schemas.microsoft.com/office/drawing/2014/main" id="{D14A8453-D16A-41F6-A198-7D92DF193563}"/>
              </a:ext>
            </a:extLst>
          </p:cNvPr>
          <p:cNvPicPr preferRelativeResize="0"/>
          <p:nvPr/>
        </p:nvPicPr>
        <p:blipFill rotWithShape="1">
          <a:blip r:embed="rId3">
            <a:alphaModFix/>
          </a:blip>
          <a:srcRect l="22000" t="15917" r="16665"/>
          <a:stretch/>
        </p:blipFill>
        <p:spPr>
          <a:xfrm>
            <a:off x="8950579" y="1213343"/>
            <a:ext cx="2228119" cy="1964743"/>
          </a:xfrm>
          <a:prstGeom prst="rect">
            <a:avLst/>
          </a:prstGeom>
          <a:noFill/>
          <a:ln w="57150">
            <a:solidFill>
              <a:schemeClr val="bg1"/>
            </a:solidFill>
          </a:ln>
        </p:spPr>
      </p:pic>
      <p:pic>
        <p:nvPicPr>
          <p:cNvPr id="3" name="Picture 2" descr="A close up of a sign&#10;&#10;Description generated with high confidence">
            <a:extLst>
              <a:ext uri="{FF2B5EF4-FFF2-40B4-BE49-F238E27FC236}">
                <a16:creationId xmlns:a16="http://schemas.microsoft.com/office/drawing/2014/main" id="{0492B612-B67A-4330-BD1B-0EC8955C9D5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8917" y1="32000" x2="38917" y2="32000"/>
                        <a14:foregroundMark x1="16500" y1="16167" x2="16500" y2="16167"/>
                      </a14:backgroundRemoval>
                    </a14:imgEffect>
                  </a14:imgLayer>
                </a14:imgProps>
              </a:ext>
              <a:ext uri="{28A0092B-C50C-407E-A947-70E740481C1C}">
                <a14:useLocalDpi xmlns:a14="http://schemas.microsoft.com/office/drawing/2010/main" val="0"/>
              </a:ext>
            </a:extLst>
          </a:blip>
          <a:stretch>
            <a:fillRect/>
          </a:stretch>
        </p:blipFill>
        <p:spPr>
          <a:xfrm>
            <a:off x="8728419" y="3587991"/>
            <a:ext cx="2378516" cy="2378516"/>
          </a:xfrm>
          <a:prstGeom prst="rect">
            <a:avLst/>
          </a:prstGeom>
        </p:spPr>
      </p:pic>
      <p:sp>
        <p:nvSpPr>
          <p:cNvPr id="10" name="Freeform: Shape 9">
            <a:extLst>
              <a:ext uri="{FF2B5EF4-FFF2-40B4-BE49-F238E27FC236}">
                <a16:creationId xmlns:a16="http://schemas.microsoft.com/office/drawing/2014/main" id="{3389F3C3-0AE2-4250-92F5-F93359B855F2}"/>
              </a:ext>
            </a:extLst>
          </p:cNvPr>
          <p:cNvSpPr/>
          <p:nvPr/>
        </p:nvSpPr>
        <p:spPr>
          <a:xfrm>
            <a:off x="10706543" y="3309043"/>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 name="Freeform: Shape 10">
            <a:extLst>
              <a:ext uri="{FF2B5EF4-FFF2-40B4-BE49-F238E27FC236}">
                <a16:creationId xmlns:a16="http://schemas.microsoft.com/office/drawing/2014/main" id="{9892A760-5E28-4B46-9AE1-5AAD1E9158C0}"/>
              </a:ext>
            </a:extLst>
          </p:cNvPr>
          <p:cNvSpPr/>
          <p:nvPr/>
        </p:nvSpPr>
        <p:spPr>
          <a:xfrm>
            <a:off x="8089395" y="4672087"/>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 name="Rectangle 11">
            <a:extLst>
              <a:ext uri="{FF2B5EF4-FFF2-40B4-BE49-F238E27FC236}">
                <a16:creationId xmlns:a16="http://schemas.microsoft.com/office/drawing/2014/main" id="{3F08AB6C-C05B-4179-A3D8-B055E823767B}"/>
              </a:ext>
            </a:extLst>
          </p:cNvPr>
          <p:cNvSpPr/>
          <p:nvPr/>
        </p:nvSpPr>
        <p:spPr>
          <a:xfrm>
            <a:off x="7951639" y="4576443"/>
            <a:ext cx="65603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3" name="Rectangle 12">
            <a:extLst>
              <a:ext uri="{FF2B5EF4-FFF2-40B4-BE49-F238E27FC236}">
                <a16:creationId xmlns:a16="http://schemas.microsoft.com/office/drawing/2014/main" id="{B787A769-FD28-49C8-92B6-75A86CA4B0ED}"/>
              </a:ext>
            </a:extLst>
          </p:cNvPr>
          <p:cNvSpPr/>
          <p:nvPr/>
        </p:nvSpPr>
        <p:spPr>
          <a:xfrm rot="1992226">
            <a:off x="8538151" y="4751919"/>
            <a:ext cx="65603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6" name="Freeform: Shape 15">
            <a:extLst>
              <a:ext uri="{FF2B5EF4-FFF2-40B4-BE49-F238E27FC236}">
                <a16:creationId xmlns:a16="http://schemas.microsoft.com/office/drawing/2014/main" id="{E1FBAA5C-3A75-4CEB-BF6B-F04CF0807823}"/>
              </a:ext>
            </a:extLst>
          </p:cNvPr>
          <p:cNvSpPr/>
          <p:nvPr/>
        </p:nvSpPr>
        <p:spPr>
          <a:xfrm>
            <a:off x="8227147" y="2123455"/>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 name="Rectangle 16">
            <a:extLst>
              <a:ext uri="{FF2B5EF4-FFF2-40B4-BE49-F238E27FC236}">
                <a16:creationId xmlns:a16="http://schemas.microsoft.com/office/drawing/2014/main" id="{CC1ACE5B-6EF1-41FE-9D3B-8873DC165A21}"/>
              </a:ext>
            </a:extLst>
          </p:cNvPr>
          <p:cNvSpPr/>
          <p:nvPr/>
        </p:nvSpPr>
        <p:spPr>
          <a:xfrm flipV="1">
            <a:off x="7937314" y="2306173"/>
            <a:ext cx="10132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Tree>
    <p:extLst>
      <p:ext uri="{BB962C8B-B14F-4D97-AF65-F5344CB8AC3E}">
        <p14:creationId xmlns:p14="http://schemas.microsoft.com/office/powerpoint/2010/main" val="224151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Setup thing speak</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9" name="Rectangle: Diagonal Corners Rounded 28">
            <a:extLst>
              <a:ext uri="{FF2B5EF4-FFF2-40B4-BE49-F238E27FC236}">
                <a16:creationId xmlns:a16="http://schemas.microsoft.com/office/drawing/2014/main" id="{B95A1B5F-BB1C-4A72-A860-C9DE0FBA5A45}"/>
              </a:ext>
            </a:extLst>
          </p:cNvPr>
          <p:cNvSpPr/>
          <p:nvPr/>
        </p:nvSpPr>
        <p:spPr>
          <a:xfrm>
            <a:off x="287373" y="135771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28" name="Round Diagonal Corner Rectangle 46">
            <a:extLst>
              <a:ext uri="{FF2B5EF4-FFF2-40B4-BE49-F238E27FC236}">
                <a16:creationId xmlns:a16="http://schemas.microsoft.com/office/drawing/2014/main" id="{4D166382-5D08-48F3-A1E6-A0768C8F9BF4}"/>
              </a:ext>
            </a:extLst>
          </p:cNvPr>
          <p:cNvSpPr/>
          <p:nvPr/>
        </p:nvSpPr>
        <p:spPr>
          <a:xfrm>
            <a:off x="850134" y="1285147"/>
            <a:ext cx="3539199" cy="899748"/>
          </a:xfrm>
          <a:prstGeom prst="round2DiagRect">
            <a:avLst/>
          </a:prstGeom>
          <a:solidFill>
            <a:schemeClr val="tx1">
              <a:lumMod val="75000"/>
              <a:lumOff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2" name="TextBox 1">
            <a:extLst>
              <a:ext uri="{FF2B5EF4-FFF2-40B4-BE49-F238E27FC236}">
                <a16:creationId xmlns:a16="http://schemas.microsoft.com/office/drawing/2014/main" id="{4BA8DB12-1945-4E18-93B8-F733879DF184}"/>
              </a:ext>
            </a:extLst>
          </p:cNvPr>
          <p:cNvSpPr txBox="1"/>
          <p:nvPr/>
        </p:nvSpPr>
        <p:spPr>
          <a:xfrm>
            <a:off x="996384" y="1372177"/>
            <a:ext cx="3522091" cy="1016176"/>
          </a:xfrm>
          <a:prstGeom prst="rect">
            <a:avLst/>
          </a:prstGeom>
          <a:noFill/>
        </p:spPr>
        <p:txBody>
          <a:bodyPr wrap="square" rtlCol="0">
            <a:spAutoFit/>
          </a:bodyPr>
          <a:lstStyle/>
          <a:p>
            <a:r>
              <a:rPr lang="en-US" sz="1401" b="1" dirty="0" err="1">
                <a:solidFill>
                  <a:schemeClr val="bg1"/>
                </a:solidFill>
                <a:latin typeface="Stylus BT" panose="020E0402020206020304" pitchFamily="34" charset="0"/>
                <a:cs typeface="Times New Roman" pitchFamily="18" charset="0"/>
              </a:rPr>
              <a:t>Goto</a:t>
            </a:r>
            <a:r>
              <a:rPr lang="en-US" sz="1401" b="1" dirty="0">
                <a:solidFill>
                  <a:schemeClr val="bg1"/>
                </a:solidFill>
                <a:latin typeface="Stylus BT" panose="020E0402020206020304" pitchFamily="34" charset="0"/>
                <a:cs typeface="Times New Roman" pitchFamily="18" charset="0"/>
              </a:rPr>
              <a:t> </a:t>
            </a:r>
            <a:r>
              <a:rPr lang="en-US" sz="1401" b="1" dirty="0">
                <a:solidFill>
                  <a:srgbClr val="FF0000"/>
                </a:solidFill>
                <a:latin typeface="Stylus BT" panose="020E0402020206020304" pitchFamily="34" charset="0"/>
                <a:cs typeface="Times New Roman" pitchFamily="18" charset="0"/>
              </a:rPr>
              <a:t>https://thingspeak.com/</a:t>
            </a:r>
            <a:br>
              <a:rPr lang="en-US" sz="1401" b="1" dirty="0">
                <a:solidFill>
                  <a:schemeClr val="bg1"/>
                </a:solidFill>
                <a:latin typeface="Stylus BT" panose="020E0402020206020304" pitchFamily="34" charset="0"/>
                <a:cs typeface="Times New Roman" pitchFamily="18" charset="0"/>
              </a:rPr>
            </a:br>
            <a:r>
              <a:rPr lang="en-US" sz="1401" b="1" dirty="0">
                <a:solidFill>
                  <a:schemeClr val="bg1"/>
                </a:solidFill>
                <a:latin typeface="Stylus BT" panose="020E0402020206020304" pitchFamily="34" charset="0"/>
                <a:cs typeface="Times New Roman" pitchFamily="18" charset="0"/>
              </a:rPr>
              <a:t>and signup. You need to </a:t>
            </a:r>
            <a:r>
              <a:rPr lang="en-US" sz="1401" b="1" dirty="0">
                <a:solidFill>
                  <a:srgbClr val="FF0000"/>
                </a:solidFill>
                <a:latin typeface="Stylus BT" panose="020E0402020206020304" pitchFamily="34" charset="0"/>
                <a:cs typeface="Times New Roman" pitchFamily="18" charset="0"/>
              </a:rPr>
              <a:t>validate</a:t>
            </a:r>
            <a:r>
              <a:rPr lang="en-US" sz="1401" b="1" dirty="0">
                <a:solidFill>
                  <a:schemeClr val="bg1"/>
                </a:solidFill>
                <a:latin typeface="Stylus BT" panose="020E0402020206020304" pitchFamily="34" charset="0"/>
                <a:cs typeface="Times New Roman" pitchFamily="18" charset="0"/>
              </a:rPr>
              <a:t> account by using your email.</a:t>
            </a:r>
            <a:endParaRPr lang="en-US" sz="1401" b="1" dirty="0">
              <a:solidFill>
                <a:schemeClr val="bg1"/>
              </a:solidFill>
              <a:latin typeface="Stylus BT" panose="020E0402020206020304" pitchFamily="34" charset="0"/>
              <a:cs typeface="Arial" pitchFamily="34" charset="0"/>
            </a:endParaRPr>
          </a:p>
          <a:p>
            <a:endParaRPr lang="en-US" sz="1801" dirty="0"/>
          </a:p>
        </p:txBody>
      </p:sp>
      <p:pic>
        <p:nvPicPr>
          <p:cNvPr id="30" name="Picture 29">
            <a:extLst>
              <a:ext uri="{FF2B5EF4-FFF2-40B4-BE49-F238E27FC236}">
                <a16:creationId xmlns:a16="http://schemas.microsoft.com/office/drawing/2014/main" id="{96292C6C-2187-43FA-A6D3-4A3278A19B24}"/>
              </a:ext>
            </a:extLst>
          </p:cNvPr>
          <p:cNvPicPr>
            <a:picLocks noChangeAspect="1"/>
          </p:cNvPicPr>
          <p:nvPr/>
        </p:nvPicPr>
        <p:blipFill>
          <a:blip r:embed="rId3"/>
          <a:stretch>
            <a:fillRect/>
          </a:stretch>
        </p:blipFill>
        <p:spPr>
          <a:xfrm>
            <a:off x="943002" y="2279397"/>
            <a:ext cx="2956948" cy="1703047"/>
          </a:xfrm>
          <a:prstGeom prst="rect">
            <a:avLst/>
          </a:prstGeom>
        </p:spPr>
      </p:pic>
      <p:sp>
        <p:nvSpPr>
          <p:cNvPr id="32" name="Round Diagonal Corner Rectangle 30">
            <a:extLst>
              <a:ext uri="{FF2B5EF4-FFF2-40B4-BE49-F238E27FC236}">
                <a16:creationId xmlns:a16="http://schemas.microsoft.com/office/drawing/2014/main" id="{D897DCA8-0ED3-43ED-8141-9B48545E0389}"/>
              </a:ext>
            </a:extLst>
          </p:cNvPr>
          <p:cNvSpPr/>
          <p:nvPr/>
        </p:nvSpPr>
        <p:spPr>
          <a:xfrm>
            <a:off x="1052574" y="4472138"/>
            <a:ext cx="1775748" cy="429031"/>
          </a:xfrm>
          <a:prstGeom prst="round2DiagRect">
            <a:avLst/>
          </a:prstGeom>
          <a:solidFill>
            <a:schemeClr val="tx1">
              <a:lumMod val="75000"/>
              <a:lumOff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31" name="Rectangle 30">
            <a:extLst>
              <a:ext uri="{FF2B5EF4-FFF2-40B4-BE49-F238E27FC236}">
                <a16:creationId xmlns:a16="http://schemas.microsoft.com/office/drawing/2014/main" id="{5D96BD6E-AB19-4090-9010-39E5323F4741}"/>
              </a:ext>
            </a:extLst>
          </p:cNvPr>
          <p:cNvSpPr>
            <a:spLocks noChangeArrowheads="1"/>
          </p:cNvSpPr>
          <p:nvPr/>
        </p:nvSpPr>
        <p:spPr bwMode="auto">
          <a:xfrm>
            <a:off x="1078948" y="4517371"/>
            <a:ext cx="2004789" cy="33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1" rIns="91440" bIns="45721" numCol="1" anchor="ctr" anchorCtr="0" compatLnSpc="1">
            <a:prstTxWarp prst="textNoShape">
              <a:avLst/>
            </a:prstTxWarp>
            <a:spAutoFit/>
          </a:bodyPr>
          <a:lstStyle/>
          <a:p>
            <a:pPr eaLnBrk="0" fontAlgn="base" hangingPunct="0">
              <a:spcBef>
                <a:spcPct val="0"/>
              </a:spcBef>
              <a:spcAft>
                <a:spcPct val="0"/>
              </a:spcAft>
            </a:pPr>
            <a:r>
              <a:rPr lang="en-US" sz="1600" b="1" dirty="0">
                <a:solidFill>
                  <a:schemeClr val="bg1"/>
                </a:solidFill>
                <a:latin typeface="Stylus BT" panose="020E0402020206020304" pitchFamily="34" charset="0"/>
                <a:cs typeface="Times New Roman" pitchFamily="18" charset="0"/>
              </a:rPr>
              <a:t>Click</a:t>
            </a:r>
            <a:r>
              <a:rPr lang="en-US" sz="1600" b="1" dirty="0">
                <a:latin typeface="Stylus BT" panose="020E0402020206020304" pitchFamily="34" charset="0"/>
                <a:cs typeface="Times New Roman" pitchFamily="18" charset="0"/>
              </a:rPr>
              <a:t> </a:t>
            </a:r>
            <a:r>
              <a:rPr lang="en-US" sz="1600" b="1" dirty="0">
                <a:solidFill>
                  <a:srgbClr val="FF0000"/>
                </a:solidFill>
                <a:latin typeface="Stylus BT" panose="020E0402020206020304" pitchFamily="34" charset="0"/>
                <a:cs typeface="Times New Roman" pitchFamily="18" charset="0"/>
              </a:rPr>
              <a:t>New Channel</a:t>
            </a:r>
            <a:endParaRPr lang="en-US" sz="1600" b="1" dirty="0">
              <a:solidFill>
                <a:srgbClr val="FF0000"/>
              </a:solidFill>
              <a:latin typeface="Stylus BT" panose="020E0402020206020304" pitchFamily="34" charset="0"/>
              <a:cs typeface="Arial" pitchFamily="34" charset="0"/>
            </a:endParaRPr>
          </a:p>
        </p:txBody>
      </p:sp>
      <p:sp>
        <p:nvSpPr>
          <p:cNvPr id="33" name="Rectangle: Diagonal Corners Rounded 32">
            <a:extLst>
              <a:ext uri="{FF2B5EF4-FFF2-40B4-BE49-F238E27FC236}">
                <a16:creationId xmlns:a16="http://schemas.microsoft.com/office/drawing/2014/main" id="{1799ACC6-FD59-43FA-A22A-38D81230791F}"/>
              </a:ext>
            </a:extLst>
          </p:cNvPr>
          <p:cNvSpPr/>
          <p:nvPr/>
        </p:nvSpPr>
        <p:spPr>
          <a:xfrm>
            <a:off x="459085" y="4472139"/>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pic>
        <p:nvPicPr>
          <p:cNvPr id="34" name="Picture 33">
            <a:extLst>
              <a:ext uri="{FF2B5EF4-FFF2-40B4-BE49-F238E27FC236}">
                <a16:creationId xmlns:a16="http://schemas.microsoft.com/office/drawing/2014/main" id="{08039ADD-0ADC-4DB5-A464-7FB33659DD72}"/>
              </a:ext>
            </a:extLst>
          </p:cNvPr>
          <p:cNvPicPr>
            <a:picLocks noChangeAspect="1"/>
          </p:cNvPicPr>
          <p:nvPr/>
        </p:nvPicPr>
        <p:blipFill rotWithShape="1">
          <a:blip r:embed="rId4"/>
          <a:srcRect l="2562" t="5208" r="72273" b="45549"/>
          <a:stretch/>
        </p:blipFill>
        <p:spPr>
          <a:xfrm>
            <a:off x="3507602" y="4472145"/>
            <a:ext cx="2569159" cy="2027380"/>
          </a:xfrm>
          <a:prstGeom prst="rect">
            <a:avLst/>
          </a:prstGeom>
        </p:spPr>
      </p:pic>
      <p:sp>
        <p:nvSpPr>
          <p:cNvPr id="35" name="Rectangle: Diagonal Corners Rounded 34">
            <a:extLst>
              <a:ext uri="{FF2B5EF4-FFF2-40B4-BE49-F238E27FC236}">
                <a16:creationId xmlns:a16="http://schemas.microsoft.com/office/drawing/2014/main" id="{A9EBB9B7-7A00-492F-810D-274D717E6584}"/>
              </a:ext>
            </a:extLst>
          </p:cNvPr>
          <p:cNvSpPr/>
          <p:nvPr/>
        </p:nvSpPr>
        <p:spPr>
          <a:xfrm>
            <a:off x="6138021" y="1444518"/>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3</a:t>
            </a:r>
          </a:p>
        </p:txBody>
      </p:sp>
      <p:sp>
        <p:nvSpPr>
          <p:cNvPr id="37" name="Round Diagonal Corner Rectangle 38">
            <a:extLst>
              <a:ext uri="{FF2B5EF4-FFF2-40B4-BE49-F238E27FC236}">
                <a16:creationId xmlns:a16="http://schemas.microsoft.com/office/drawing/2014/main" id="{B4F2E62B-4660-4B48-BACC-15DC25ED73A5}"/>
              </a:ext>
            </a:extLst>
          </p:cNvPr>
          <p:cNvSpPr/>
          <p:nvPr/>
        </p:nvSpPr>
        <p:spPr>
          <a:xfrm>
            <a:off x="6626830" y="1372182"/>
            <a:ext cx="2245279" cy="1549092"/>
          </a:xfrm>
          <a:prstGeom prst="round2DiagRect">
            <a:avLst/>
          </a:prstGeom>
          <a:solidFill>
            <a:schemeClr val="tx1">
              <a:lumMod val="75000"/>
              <a:lumOff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pic>
        <p:nvPicPr>
          <p:cNvPr id="38" name="Picture 37">
            <a:extLst>
              <a:ext uri="{FF2B5EF4-FFF2-40B4-BE49-F238E27FC236}">
                <a16:creationId xmlns:a16="http://schemas.microsoft.com/office/drawing/2014/main" id="{CF0BD7F4-CBD0-4B9C-8B75-37794D312ECF}"/>
              </a:ext>
            </a:extLst>
          </p:cNvPr>
          <p:cNvPicPr>
            <a:picLocks noChangeAspect="1"/>
          </p:cNvPicPr>
          <p:nvPr/>
        </p:nvPicPr>
        <p:blipFill rotWithShape="1">
          <a:blip r:embed="rId5"/>
          <a:srcRect l="9660" t="19792" r="50518" b="36234"/>
          <a:stretch/>
        </p:blipFill>
        <p:spPr>
          <a:xfrm>
            <a:off x="7304542" y="3677727"/>
            <a:ext cx="2981093" cy="1788379"/>
          </a:xfrm>
          <a:prstGeom prst="rect">
            <a:avLst/>
          </a:prstGeom>
        </p:spPr>
      </p:pic>
      <p:sp>
        <p:nvSpPr>
          <p:cNvPr id="36" name="Rectangle 35">
            <a:extLst>
              <a:ext uri="{FF2B5EF4-FFF2-40B4-BE49-F238E27FC236}">
                <a16:creationId xmlns:a16="http://schemas.microsoft.com/office/drawing/2014/main" id="{F28B7F52-1B7B-4B25-91C9-930EA67808A3}"/>
              </a:ext>
            </a:extLst>
          </p:cNvPr>
          <p:cNvSpPr>
            <a:spLocks noChangeArrowheads="1"/>
          </p:cNvSpPr>
          <p:nvPr/>
        </p:nvSpPr>
        <p:spPr bwMode="auto">
          <a:xfrm>
            <a:off x="6672607" y="1351618"/>
            <a:ext cx="2004789" cy="15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1" rIns="91440" bIns="45721" numCol="1" anchor="ctr" anchorCtr="0" compatLnSpc="1">
            <a:prstTxWarp prst="textNoShape">
              <a:avLst/>
            </a:prstTxWarp>
            <a:spAutoFit/>
          </a:bodyPr>
          <a:lstStyle/>
          <a:p>
            <a:pPr eaLnBrk="0" fontAlgn="base" hangingPunct="0">
              <a:spcBef>
                <a:spcPct val="0"/>
              </a:spcBef>
              <a:spcAft>
                <a:spcPct val="0"/>
              </a:spcAft>
            </a:pPr>
            <a:r>
              <a:rPr lang="en-US" sz="1600" b="1" dirty="0">
                <a:solidFill>
                  <a:schemeClr val="bg1"/>
                </a:solidFill>
                <a:latin typeface="Stylus BT" panose="020E0402020206020304" pitchFamily="34" charset="0"/>
                <a:cs typeface="Times New Roman" pitchFamily="18" charset="0"/>
              </a:rPr>
              <a:t>Give a name to your channel and field for each of your sensor data. Scroll to the bottom and click </a:t>
            </a:r>
            <a:r>
              <a:rPr lang="en-US" sz="1600" b="1" dirty="0">
                <a:solidFill>
                  <a:srgbClr val="FF0000"/>
                </a:solidFill>
                <a:latin typeface="Stylus BT" panose="020E0402020206020304" pitchFamily="34" charset="0"/>
                <a:cs typeface="Times New Roman" pitchFamily="18" charset="0"/>
              </a:rPr>
              <a:t>save channel.</a:t>
            </a:r>
            <a:endParaRPr lang="en-US" sz="1600" b="1" dirty="0">
              <a:solidFill>
                <a:srgbClr val="FF0000"/>
              </a:solidFill>
              <a:latin typeface="Stylus BT" panose="020E0402020206020304" pitchFamily="34" charset="0"/>
              <a:cs typeface="Arial" pitchFamily="34" charset="0"/>
            </a:endParaRPr>
          </a:p>
        </p:txBody>
      </p:sp>
      <p:cxnSp>
        <p:nvCxnSpPr>
          <p:cNvPr id="4" name="Connector: Curved 3">
            <a:extLst>
              <a:ext uri="{FF2B5EF4-FFF2-40B4-BE49-F238E27FC236}">
                <a16:creationId xmlns:a16="http://schemas.microsoft.com/office/drawing/2014/main" id="{B5ABD768-3A30-490C-B04B-2A7A08C7A5F6}"/>
              </a:ext>
            </a:extLst>
          </p:cNvPr>
          <p:cNvCxnSpPr/>
          <p:nvPr/>
        </p:nvCxnSpPr>
        <p:spPr>
          <a:xfrm>
            <a:off x="2998577" y="4633557"/>
            <a:ext cx="363791" cy="329591"/>
          </a:xfrm>
          <a:prstGeom prst="curvedConnector3">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1" name="Connector: Curved 40">
            <a:extLst>
              <a:ext uri="{FF2B5EF4-FFF2-40B4-BE49-F238E27FC236}">
                <a16:creationId xmlns:a16="http://schemas.microsoft.com/office/drawing/2014/main" id="{B8A462D7-7AF5-4813-8C6F-BC19F09FBC0B}"/>
              </a:ext>
            </a:extLst>
          </p:cNvPr>
          <p:cNvCxnSpPr>
            <a:cxnSpLocks/>
          </p:cNvCxnSpPr>
          <p:nvPr/>
        </p:nvCxnSpPr>
        <p:spPr>
          <a:xfrm rot="5400000">
            <a:off x="7696019" y="3117784"/>
            <a:ext cx="665135" cy="459689"/>
          </a:xfrm>
          <a:prstGeom prst="curvedConnector3">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Connector: Curved 43">
            <a:extLst>
              <a:ext uri="{FF2B5EF4-FFF2-40B4-BE49-F238E27FC236}">
                <a16:creationId xmlns:a16="http://schemas.microsoft.com/office/drawing/2014/main" id="{8871969B-0B84-4F2A-A601-443FDFC858DC}"/>
              </a:ext>
            </a:extLst>
          </p:cNvPr>
          <p:cNvCxnSpPr>
            <a:cxnSpLocks/>
          </p:cNvCxnSpPr>
          <p:nvPr/>
        </p:nvCxnSpPr>
        <p:spPr>
          <a:xfrm rot="10800000" flipV="1">
            <a:off x="3899950" y="2176513"/>
            <a:ext cx="374831" cy="353124"/>
          </a:xfrm>
          <a:prstGeom prst="curvedConnector3">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0383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Setup thing speak</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9" name="Rectangle: Diagonal Corners Rounded 28">
            <a:extLst>
              <a:ext uri="{FF2B5EF4-FFF2-40B4-BE49-F238E27FC236}">
                <a16:creationId xmlns:a16="http://schemas.microsoft.com/office/drawing/2014/main" id="{B95A1B5F-BB1C-4A72-A860-C9DE0FBA5A45}"/>
              </a:ext>
            </a:extLst>
          </p:cNvPr>
          <p:cNvSpPr/>
          <p:nvPr/>
        </p:nvSpPr>
        <p:spPr>
          <a:xfrm>
            <a:off x="331335" y="1577523"/>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pic>
        <p:nvPicPr>
          <p:cNvPr id="26" name="Picture 25">
            <a:extLst>
              <a:ext uri="{FF2B5EF4-FFF2-40B4-BE49-F238E27FC236}">
                <a16:creationId xmlns:a16="http://schemas.microsoft.com/office/drawing/2014/main" id="{C2A47A69-AA2D-4531-98B4-139E4B92C6C1}"/>
              </a:ext>
            </a:extLst>
          </p:cNvPr>
          <p:cNvPicPr>
            <a:picLocks noChangeAspect="1"/>
          </p:cNvPicPr>
          <p:nvPr/>
        </p:nvPicPr>
        <p:blipFill rotWithShape="1">
          <a:blip r:embed="rId3"/>
          <a:srcRect l="3333" t="20356" r="37500" b="18874"/>
          <a:stretch/>
        </p:blipFill>
        <p:spPr>
          <a:xfrm>
            <a:off x="1870649" y="2286919"/>
            <a:ext cx="6077604" cy="3545783"/>
          </a:xfrm>
          <a:prstGeom prst="rect">
            <a:avLst/>
          </a:prstGeom>
        </p:spPr>
      </p:pic>
      <p:sp>
        <p:nvSpPr>
          <p:cNvPr id="27" name="TextBox 26">
            <a:extLst>
              <a:ext uri="{FF2B5EF4-FFF2-40B4-BE49-F238E27FC236}">
                <a16:creationId xmlns:a16="http://schemas.microsoft.com/office/drawing/2014/main" id="{0768DE4B-5787-43CC-AC56-3C1E8468A8B3}"/>
              </a:ext>
            </a:extLst>
          </p:cNvPr>
          <p:cNvSpPr txBox="1"/>
          <p:nvPr/>
        </p:nvSpPr>
        <p:spPr>
          <a:xfrm>
            <a:off x="1325018" y="1573983"/>
            <a:ext cx="6304931" cy="369460"/>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801" b="1" dirty="0">
                <a:solidFill>
                  <a:schemeClr val="bg1"/>
                </a:solidFill>
                <a:latin typeface="Stylus BT" panose="020E0402020206020304" pitchFamily="34" charset="0"/>
              </a:rPr>
              <a:t>Go to </a:t>
            </a:r>
            <a:r>
              <a:rPr lang="en-US" sz="1801" b="1" dirty="0">
                <a:solidFill>
                  <a:srgbClr val="FF0000"/>
                </a:solidFill>
                <a:latin typeface="Stylus BT" panose="020E0402020206020304" pitchFamily="34" charset="0"/>
              </a:rPr>
              <a:t>Sharing</a:t>
            </a:r>
            <a:r>
              <a:rPr lang="en-US" sz="1801" b="1" dirty="0">
                <a:latin typeface="Stylus BT" panose="020E0402020206020304" pitchFamily="34" charset="0"/>
              </a:rPr>
              <a:t> </a:t>
            </a:r>
            <a:r>
              <a:rPr lang="en-US" sz="1801" b="1" dirty="0">
                <a:solidFill>
                  <a:schemeClr val="bg1"/>
                </a:solidFill>
                <a:latin typeface="Stylus BT" panose="020E0402020206020304" pitchFamily="34" charset="0"/>
              </a:rPr>
              <a:t>then tick on </a:t>
            </a:r>
            <a:r>
              <a:rPr lang="en-US" sz="1801" b="1" dirty="0">
                <a:solidFill>
                  <a:srgbClr val="FF0000"/>
                </a:solidFill>
                <a:latin typeface="Stylus BT" panose="020E0402020206020304" pitchFamily="34" charset="0"/>
              </a:rPr>
              <a:t>Share channel view with everyone</a:t>
            </a:r>
          </a:p>
        </p:txBody>
      </p:sp>
    </p:spTree>
    <p:extLst>
      <p:ext uri="{BB962C8B-B14F-4D97-AF65-F5344CB8AC3E}">
        <p14:creationId xmlns:p14="http://schemas.microsoft.com/office/powerpoint/2010/main" val="274952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9" name="Rectangle: Diagonal Corners Rounded 28">
            <a:extLst>
              <a:ext uri="{FF2B5EF4-FFF2-40B4-BE49-F238E27FC236}">
                <a16:creationId xmlns:a16="http://schemas.microsoft.com/office/drawing/2014/main" id="{B95A1B5F-BB1C-4A72-A860-C9DE0FBA5A45}"/>
              </a:ext>
            </a:extLst>
          </p:cNvPr>
          <p:cNvSpPr/>
          <p:nvPr/>
        </p:nvSpPr>
        <p:spPr>
          <a:xfrm>
            <a:off x="339283" y="2263743"/>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33" name="Rectangle: Diagonal Corners Rounded 32">
            <a:extLst>
              <a:ext uri="{FF2B5EF4-FFF2-40B4-BE49-F238E27FC236}">
                <a16:creationId xmlns:a16="http://schemas.microsoft.com/office/drawing/2014/main" id="{1799ACC6-FD59-43FA-A22A-38D81230791F}"/>
              </a:ext>
            </a:extLst>
          </p:cNvPr>
          <p:cNvSpPr/>
          <p:nvPr/>
        </p:nvSpPr>
        <p:spPr>
          <a:xfrm>
            <a:off x="5056255" y="221527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sp>
        <p:nvSpPr>
          <p:cNvPr id="20" name="TextBox 19">
            <a:extLst>
              <a:ext uri="{FF2B5EF4-FFF2-40B4-BE49-F238E27FC236}">
                <a16:creationId xmlns:a16="http://schemas.microsoft.com/office/drawing/2014/main" id="{D550B284-D31B-4FCB-93D8-149447638906}"/>
              </a:ext>
            </a:extLst>
          </p:cNvPr>
          <p:cNvSpPr txBox="1"/>
          <p:nvPr/>
        </p:nvSpPr>
        <p:spPr>
          <a:xfrm>
            <a:off x="825951" y="1379437"/>
            <a:ext cx="7362932" cy="646587"/>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base">
              <a:spcBef>
                <a:spcPct val="0"/>
              </a:spcBef>
              <a:spcAft>
                <a:spcPct val="0"/>
              </a:spcAft>
            </a:pPr>
            <a:r>
              <a:rPr lang="en-US" sz="1801" b="1" dirty="0">
                <a:solidFill>
                  <a:schemeClr val="bg1"/>
                </a:solidFill>
                <a:latin typeface="Stylus BT" panose="020E0402020206020304" pitchFamily="34" charset="0"/>
                <a:ea typeface="Calibri" pitchFamily="34" charset="0"/>
                <a:cs typeface="Times New Roman" pitchFamily="18" charset="0"/>
              </a:rPr>
              <a:t>Lesson 3 : Sending data from </a:t>
            </a:r>
            <a:r>
              <a:rPr lang="en-US" sz="1801" b="1" dirty="0" err="1">
                <a:solidFill>
                  <a:schemeClr val="bg1"/>
                </a:solidFill>
                <a:latin typeface="Stylus BT" panose="020E0402020206020304" pitchFamily="34" charset="0"/>
                <a:ea typeface="Calibri" pitchFamily="34" charset="0"/>
                <a:cs typeface="Times New Roman" pitchFamily="18" charset="0"/>
              </a:rPr>
              <a:t>NodeMCU</a:t>
            </a:r>
            <a:r>
              <a:rPr lang="en-US" sz="1801" b="1" dirty="0">
                <a:solidFill>
                  <a:schemeClr val="bg1"/>
                </a:solidFill>
                <a:latin typeface="Stylus BT" panose="020E0402020206020304" pitchFamily="34" charset="0"/>
                <a:ea typeface="Calibri" pitchFamily="34" charset="0"/>
                <a:cs typeface="Times New Roman" pitchFamily="18" charset="0"/>
              </a:rPr>
              <a:t> to the cloud then mobile apps</a:t>
            </a:r>
            <a:endParaRPr lang="en-US" sz="800" dirty="0">
              <a:solidFill>
                <a:schemeClr val="bg1"/>
              </a:solidFill>
              <a:latin typeface="Stylus BT" panose="020E0402020206020304" pitchFamily="34" charset="0"/>
              <a:cs typeface="Arial" pitchFamily="34" charset="0"/>
            </a:endParaRPr>
          </a:p>
        </p:txBody>
      </p:sp>
      <p:pic>
        <p:nvPicPr>
          <p:cNvPr id="22" name="Picture 21">
            <a:extLst>
              <a:ext uri="{FF2B5EF4-FFF2-40B4-BE49-F238E27FC236}">
                <a16:creationId xmlns:a16="http://schemas.microsoft.com/office/drawing/2014/main" id="{CB5B3A19-CC47-40C1-BFBA-B65452B4E2E3}"/>
              </a:ext>
            </a:extLst>
          </p:cNvPr>
          <p:cNvPicPr>
            <a:picLocks noChangeAspect="1"/>
          </p:cNvPicPr>
          <p:nvPr/>
        </p:nvPicPr>
        <p:blipFill rotWithShape="1">
          <a:blip r:embed="rId3"/>
          <a:srcRect l="3347" t="16649" r="69874" b="57155"/>
          <a:stretch/>
        </p:blipFill>
        <p:spPr>
          <a:xfrm>
            <a:off x="1010451" y="2876039"/>
            <a:ext cx="3540324" cy="1947179"/>
          </a:xfrm>
          <a:prstGeom prst="rect">
            <a:avLst/>
          </a:prstGeom>
        </p:spPr>
      </p:pic>
      <p:sp>
        <p:nvSpPr>
          <p:cNvPr id="23" name="Round Diagonal Corner Rectangle 45">
            <a:extLst>
              <a:ext uri="{FF2B5EF4-FFF2-40B4-BE49-F238E27FC236}">
                <a16:creationId xmlns:a16="http://schemas.microsoft.com/office/drawing/2014/main" id="{64722CDE-9EB0-4262-88BF-5A8DF2AFDA3D}"/>
              </a:ext>
            </a:extLst>
          </p:cNvPr>
          <p:cNvSpPr/>
          <p:nvPr/>
        </p:nvSpPr>
        <p:spPr>
          <a:xfrm>
            <a:off x="973229" y="2242335"/>
            <a:ext cx="3071713" cy="429031"/>
          </a:xfrm>
          <a:prstGeom prst="round2DiagRect">
            <a:avLst/>
          </a:prstGeom>
          <a:solidFill>
            <a:schemeClr val="tx1">
              <a:lumMod val="75000"/>
              <a:lumOff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24" name="TextBox 23">
            <a:extLst>
              <a:ext uri="{FF2B5EF4-FFF2-40B4-BE49-F238E27FC236}">
                <a16:creationId xmlns:a16="http://schemas.microsoft.com/office/drawing/2014/main" id="{A32DEBF5-BF82-41CF-8522-B94F978F9B0A}"/>
              </a:ext>
            </a:extLst>
          </p:cNvPr>
          <p:cNvSpPr txBox="1"/>
          <p:nvPr/>
        </p:nvSpPr>
        <p:spPr>
          <a:xfrm>
            <a:off x="1010456" y="2312215"/>
            <a:ext cx="3094117" cy="338554"/>
          </a:xfrm>
          <a:prstGeom prst="rect">
            <a:avLst/>
          </a:prstGeom>
          <a:noFill/>
        </p:spPr>
        <p:txBody>
          <a:bodyPr wrap="none" rtlCol="0">
            <a:spAutoFit/>
          </a:bodyPr>
          <a:lstStyle/>
          <a:p>
            <a:r>
              <a:rPr lang="en-US" sz="1600" b="1" dirty="0">
                <a:solidFill>
                  <a:schemeClr val="bg1"/>
                </a:solidFill>
                <a:latin typeface="Stylus BT" panose="020E0402020206020304" pitchFamily="34" charset="0"/>
              </a:rPr>
              <a:t>Save your </a:t>
            </a:r>
            <a:r>
              <a:rPr lang="en-US" sz="1600" b="1" dirty="0">
                <a:solidFill>
                  <a:srgbClr val="FF0000"/>
                </a:solidFill>
                <a:latin typeface="Stylus BT" panose="020E0402020206020304" pitchFamily="34" charset="0"/>
              </a:rPr>
              <a:t>Channel ID </a:t>
            </a:r>
            <a:r>
              <a:rPr lang="en-US" sz="1600" b="1" dirty="0">
                <a:solidFill>
                  <a:schemeClr val="bg1"/>
                </a:solidFill>
                <a:latin typeface="Stylus BT" panose="020E0402020206020304" pitchFamily="34" charset="0"/>
              </a:rPr>
              <a:t>in</a:t>
            </a:r>
            <a:r>
              <a:rPr lang="en-US" sz="1600" b="1" dirty="0">
                <a:solidFill>
                  <a:srgbClr val="FF0000"/>
                </a:solidFill>
                <a:latin typeface="Stylus BT" panose="020E0402020206020304" pitchFamily="34" charset="0"/>
              </a:rPr>
              <a:t> notepad</a:t>
            </a:r>
          </a:p>
        </p:txBody>
      </p:sp>
      <p:pic>
        <p:nvPicPr>
          <p:cNvPr id="25" name="Picture 24">
            <a:extLst>
              <a:ext uri="{FF2B5EF4-FFF2-40B4-BE49-F238E27FC236}">
                <a16:creationId xmlns:a16="http://schemas.microsoft.com/office/drawing/2014/main" id="{032B88B3-C857-44CB-8FD7-B7A27503938C}"/>
              </a:ext>
            </a:extLst>
          </p:cNvPr>
          <p:cNvPicPr>
            <a:picLocks noChangeAspect="1"/>
          </p:cNvPicPr>
          <p:nvPr/>
        </p:nvPicPr>
        <p:blipFill rotWithShape="1">
          <a:blip r:embed="rId4"/>
          <a:srcRect l="7450" t="20088" r="48830" b="13593"/>
          <a:stretch/>
        </p:blipFill>
        <p:spPr>
          <a:xfrm>
            <a:off x="5808206" y="2876047"/>
            <a:ext cx="3775916" cy="3220283"/>
          </a:xfrm>
          <a:prstGeom prst="rect">
            <a:avLst/>
          </a:prstGeom>
        </p:spPr>
      </p:pic>
      <p:sp>
        <p:nvSpPr>
          <p:cNvPr id="26" name="Round Diagonal Corner Rectangle 27">
            <a:extLst>
              <a:ext uri="{FF2B5EF4-FFF2-40B4-BE49-F238E27FC236}">
                <a16:creationId xmlns:a16="http://schemas.microsoft.com/office/drawing/2014/main" id="{B7E66951-D5C6-4E9C-9823-E336B9D159BA}"/>
              </a:ext>
            </a:extLst>
          </p:cNvPr>
          <p:cNvSpPr/>
          <p:nvPr/>
        </p:nvSpPr>
        <p:spPr>
          <a:xfrm>
            <a:off x="5622972" y="2221738"/>
            <a:ext cx="2630601" cy="429031"/>
          </a:xfrm>
          <a:prstGeom prst="round2DiagRect">
            <a:avLst/>
          </a:prstGeom>
          <a:solidFill>
            <a:schemeClr val="tx1">
              <a:lumMod val="75000"/>
              <a:lumOff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27" name="TextBox 26">
            <a:extLst>
              <a:ext uri="{FF2B5EF4-FFF2-40B4-BE49-F238E27FC236}">
                <a16:creationId xmlns:a16="http://schemas.microsoft.com/office/drawing/2014/main" id="{457595C6-C8AD-4262-8492-7163DC0367A2}"/>
              </a:ext>
            </a:extLst>
          </p:cNvPr>
          <p:cNvSpPr txBox="1"/>
          <p:nvPr/>
        </p:nvSpPr>
        <p:spPr>
          <a:xfrm>
            <a:off x="5622971" y="2246590"/>
            <a:ext cx="2523448" cy="338554"/>
          </a:xfrm>
          <a:prstGeom prst="rect">
            <a:avLst/>
          </a:prstGeom>
          <a:noFill/>
          <a:ln>
            <a:noFill/>
          </a:ln>
        </p:spPr>
        <p:txBody>
          <a:bodyPr wrap="none" rtlCol="0">
            <a:spAutoFit/>
          </a:bodyPr>
          <a:lstStyle/>
          <a:p>
            <a:r>
              <a:rPr lang="en-US" sz="1600" b="1" dirty="0">
                <a:solidFill>
                  <a:schemeClr val="bg1"/>
                </a:solidFill>
                <a:latin typeface="Stylus BT" panose="020E0402020206020304" pitchFamily="34" charset="0"/>
              </a:rPr>
              <a:t>Save also this two </a:t>
            </a:r>
            <a:r>
              <a:rPr lang="en-US" sz="1600" b="1" dirty="0" err="1">
                <a:solidFill>
                  <a:srgbClr val="FF0000"/>
                </a:solidFill>
                <a:latin typeface="Stylus BT" panose="020E0402020206020304" pitchFamily="34" charset="0"/>
              </a:rPr>
              <a:t>api</a:t>
            </a:r>
            <a:r>
              <a:rPr lang="en-US" sz="1600" b="1" dirty="0">
                <a:solidFill>
                  <a:srgbClr val="FF0000"/>
                </a:solidFill>
                <a:latin typeface="Stylus BT" panose="020E0402020206020304" pitchFamily="34" charset="0"/>
              </a:rPr>
              <a:t> key</a:t>
            </a:r>
          </a:p>
        </p:txBody>
      </p:sp>
    </p:spTree>
    <p:extLst>
      <p:ext uri="{BB962C8B-B14F-4D97-AF65-F5344CB8AC3E}">
        <p14:creationId xmlns:p14="http://schemas.microsoft.com/office/powerpoint/2010/main" val="1082284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20" name="Picture 19">
            <a:extLst>
              <a:ext uri="{FF2B5EF4-FFF2-40B4-BE49-F238E27FC236}">
                <a16:creationId xmlns:a16="http://schemas.microsoft.com/office/drawing/2014/main" id="{15E69BDA-323B-4C24-9FAE-7691EB5DB0C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181" b="89961" l="4419" r="94884">
                        <a14:foregroundMark x1="22558" y1="8268" x2="23721" y2="4921"/>
                        <a14:foregroundMark x1="89767" y1="57087" x2="93721" y2="53740"/>
                        <a14:foregroundMark x1="27674" y1="24409" x2="27674" y2="20079"/>
                        <a14:foregroundMark x1="23721" y1="16929" x2="27674" y2="10827"/>
                        <a14:foregroundMark x1="20465" y1="16339" x2="21860" y2="10433"/>
                        <a14:foregroundMark x1="19302" y1="16929" x2="21163" y2="10433"/>
                        <a14:foregroundMark x1="43721" y1="40748" x2="44186" y2="37992"/>
                        <a14:foregroundMark x1="7209" y1="67913" x2="7674" y2="59646"/>
                        <a14:foregroundMark x1="24419" y1="86811" x2="44884" y2="84055"/>
                        <a14:foregroundMark x1="5814" y1="85236" x2="5814" y2="76575"/>
                        <a14:foregroundMark x1="89767" y1="85236" x2="91628" y2="78150"/>
                        <a14:foregroundMark x1="4419" y1="87402" x2="5116" y2="47835"/>
                        <a14:foregroundMark x1="92326" y1="87992" x2="92326" y2="50984"/>
                        <a14:foregroundMark x1="94884" y1="84646" x2="93721" y2="47244"/>
                        <a14:foregroundMark x1="18605" y1="30906" x2="13488" y2="19488"/>
                        <a14:foregroundMark x1="20000" y1="22244" x2="20465" y2="1181"/>
                      </a14:backgroundRemoval>
                    </a14:imgEffect>
                  </a14:imgLayer>
                </a14:imgProps>
              </a:ext>
              <a:ext uri="{28A0092B-C50C-407E-A947-70E740481C1C}">
                <a14:useLocalDpi xmlns:a14="http://schemas.microsoft.com/office/drawing/2010/main" val="0"/>
              </a:ext>
            </a:extLst>
          </a:blip>
          <a:stretch>
            <a:fillRect/>
          </a:stretch>
        </p:blipFill>
        <p:spPr>
          <a:xfrm>
            <a:off x="2259039" y="3349079"/>
            <a:ext cx="1371156" cy="1620455"/>
          </a:xfrm>
          <a:prstGeom prst="rect">
            <a:avLst/>
          </a:prstGeom>
        </p:spPr>
      </p:pic>
      <p:pic>
        <p:nvPicPr>
          <p:cNvPr id="21" name="Picture 20">
            <a:extLst>
              <a:ext uri="{FF2B5EF4-FFF2-40B4-BE49-F238E27FC236}">
                <a16:creationId xmlns:a16="http://schemas.microsoft.com/office/drawing/2014/main" id="{64C8043B-E731-44BC-8EF1-99F07A234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5913" y="2616877"/>
            <a:ext cx="3381375" cy="714375"/>
          </a:xfrm>
          <a:prstGeom prst="rect">
            <a:avLst/>
          </a:prstGeom>
        </p:spPr>
      </p:pic>
      <p:cxnSp>
        <p:nvCxnSpPr>
          <p:cNvPr id="22" name="Straight Arrow Connector 21">
            <a:extLst>
              <a:ext uri="{FF2B5EF4-FFF2-40B4-BE49-F238E27FC236}">
                <a16:creationId xmlns:a16="http://schemas.microsoft.com/office/drawing/2014/main" id="{30811850-8344-46F9-8F14-01E95FDC92FB}"/>
              </a:ext>
            </a:extLst>
          </p:cNvPr>
          <p:cNvCxnSpPr>
            <a:cxnSpLocks/>
          </p:cNvCxnSpPr>
          <p:nvPr/>
        </p:nvCxnSpPr>
        <p:spPr>
          <a:xfrm flipV="1">
            <a:off x="3695870" y="3056462"/>
            <a:ext cx="3021097" cy="6366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DCBA69-2A23-4D5A-9144-4079C3BF2475}"/>
              </a:ext>
            </a:extLst>
          </p:cNvPr>
          <p:cNvCxnSpPr>
            <a:cxnSpLocks/>
            <a:endCxn id="20" idx="3"/>
          </p:cNvCxnSpPr>
          <p:nvPr/>
        </p:nvCxnSpPr>
        <p:spPr>
          <a:xfrm flipH="1">
            <a:off x="3630189" y="3486192"/>
            <a:ext cx="3212697" cy="67312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B6A7120-E6F8-47A1-BCCC-D145C470B690}"/>
              </a:ext>
            </a:extLst>
          </p:cNvPr>
          <p:cNvSpPr txBox="1"/>
          <p:nvPr/>
        </p:nvSpPr>
        <p:spPr>
          <a:xfrm rot="20990614">
            <a:off x="4421588" y="2815448"/>
            <a:ext cx="1606530" cy="369460"/>
          </a:xfrm>
          <a:prstGeom prst="rect">
            <a:avLst/>
          </a:prstGeom>
          <a:noFill/>
        </p:spPr>
        <p:txBody>
          <a:bodyPr wrap="none" rtlCol="0">
            <a:spAutoFit/>
          </a:bodyPr>
          <a:lstStyle/>
          <a:p>
            <a:r>
              <a:rPr lang="en-US" sz="1801" dirty="0">
                <a:solidFill>
                  <a:schemeClr val="bg1"/>
                </a:solidFill>
                <a:latin typeface="Stylus BT" panose="020E0402020206020304" pitchFamily="34" charset="0"/>
              </a:rPr>
              <a:t>HTTP Request</a:t>
            </a:r>
          </a:p>
        </p:txBody>
      </p:sp>
      <p:sp>
        <p:nvSpPr>
          <p:cNvPr id="25" name="TextBox 24">
            <a:extLst>
              <a:ext uri="{FF2B5EF4-FFF2-40B4-BE49-F238E27FC236}">
                <a16:creationId xmlns:a16="http://schemas.microsoft.com/office/drawing/2014/main" id="{4F23BD69-FC05-4C8C-B501-82FCAFBF6BB5}"/>
              </a:ext>
            </a:extLst>
          </p:cNvPr>
          <p:cNvSpPr txBox="1"/>
          <p:nvPr/>
        </p:nvSpPr>
        <p:spPr>
          <a:xfrm>
            <a:off x="6607675" y="3891799"/>
            <a:ext cx="1766830" cy="369460"/>
          </a:xfrm>
          <a:prstGeom prst="rect">
            <a:avLst/>
          </a:prstGeom>
          <a:noFill/>
        </p:spPr>
        <p:txBody>
          <a:bodyPr wrap="none" rtlCol="0">
            <a:spAutoFit/>
          </a:bodyPr>
          <a:lstStyle/>
          <a:p>
            <a:r>
              <a:rPr lang="en-US" sz="1801" dirty="0">
                <a:solidFill>
                  <a:schemeClr val="bg1"/>
                </a:solidFill>
                <a:latin typeface="Stylus BT" panose="020E0402020206020304" pitchFamily="34" charset="0"/>
              </a:rPr>
              <a:t>HTTP Response</a:t>
            </a:r>
          </a:p>
        </p:txBody>
      </p:sp>
      <p:pic>
        <p:nvPicPr>
          <p:cNvPr id="26" name="Picture 25">
            <a:extLst>
              <a:ext uri="{FF2B5EF4-FFF2-40B4-BE49-F238E27FC236}">
                <a16:creationId xmlns:a16="http://schemas.microsoft.com/office/drawing/2014/main" id="{F671E8A6-4620-45C5-831E-792327B89782}"/>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1409438" y="1353287"/>
            <a:ext cx="2634052" cy="1843836"/>
          </a:xfrm>
          <a:prstGeom prst="rect">
            <a:avLst/>
          </a:prstGeom>
          <a:ln w="38100">
            <a:solidFill>
              <a:srgbClr val="FF0000"/>
            </a:solidFill>
          </a:ln>
        </p:spPr>
      </p:pic>
      <p:cxnSp>
        <p:nvCxnSpPr>
          <p:cNvPr id="27" name="Straight Arrow Connector 26">
            <a:extLst>
              <a:ext uri="{FF2B5EF4-FFF2-40B4-BE49-F238E27FC236}">
                <a16:creationId xmlns:a16="http://schemas.microsoft.com/office/drawing/2014/main" id="{E15C5F6F-3610-49EA-98FB-E1CDB1B25DCD}"/>
              </a:ext>
            </a:extLst>
          </p:cNvPr>
          <p:cNvCxnSpPr/>
          <p:nvPr/>
        </p:nvCxnSpPr>
        <p:spPr>
          <a:xfrm flipV="1">
            <a:off x="9107099" y="3445095"/>
            <a:ext cx="0" cy="1182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467713-1CF3-4F99-90B5-FF2DE9A03AE8}"/>
              </a:ext>
            </a:extLst>
          </p:cNvPr>
          <p:cNvCxnSpPr/>
          <p:nvPr/>
        </p:nvCxnSpPr>
        <p:spPr>
          <a:xfrm>
            <a:off x="8431271" y="3445099"/>
            <a:ext cx="0" cy="126274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A5BB79A-C7B2-4C99-BFE5-9C581A62CB48}"/>
              </a:ext>
            </a:extLst>
          </p:cNvPr>
          <p:cNvSpPr txBox="1"/>
          <p:nvPr/>
        </p:nvSpPr>
        <p:spPr>
          <a:xfrm>
            <a:off x="9247154" y="3794752"/>
            <a:ext cx="1113751" cy="646587"/>
          </a:xfrm>
          <a:prstGeom prst="rect">
            <a:avLst/>
          </a:prstGeom>
          <a:noFill/>
        </p:spPr>
        <p:txBody>
          <a:bodyPr wrap="square" rtlCol="0">
            <a:spAutoFit/>
          </a:bodyPr>
          <a:lstStyle/>
          <a:p>
            <a:r>
              <a:rPr lang="en-US" sz="1801" dirty="0">
                <a:solidFill>
                  <a:schemeClr val="bg1"/>
                </a:solidFill>
                <a:latin typeface="Stylus BT" panose="020E0402020206020304" pitchFamily="34" charset="0"/>
              </a:rPr>
              <a:t>HTTP </a:t>
            </a:r>
            <a:br>
              <a:rPr lang="en-US" sz="1801" dirty="0">
                <a:solidFill>
                  <a:schemeClr val="bg1"/>
                </a:solidFill>
                <a:latin typeface="Stylus BT" panose="020E0402020206020304" pitchFamily="34" charset="0"/>
              </a:rPr>
            </a:br>
            <a:r>
              <a:rPr lang="en-US" sz="1801" dirty="0">
                <a:solidFill>
                  <a:schemeClr val="bg1"/>
                </a:solidFill>
                <a:latin typeface="Stylus BT" panose="020E0402020206020304" pitchFamily="34" charset="0"/>
              </a:rPr>
              <a:t>Request</a:t>
            </a:r>
          </a:p>
        </p:txBody>
      </p:sp>
      <p:pic>
        <p:nvPicPr>
          <p:cNvPr id="31" name="Picture 30">
            <a:extLst>
              <a:ext uri="{FF2B5EF4-FFF2-40B4-BE49-F238E27FC236}">
                <a16:creationId xmlns:a16="http://schemas.microsoft.com/office/drawing/2014/main" id="{52BF8FDE-3FE3-40AA-A843-869FEC80A7C6}"/>
              </a:ext>
            </a:extLst>
          </p:cNvPr>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3938442" y="4712785"/>
            <a:ext cx="3069724" cy="1841835"/>
          </a:xfrm>
          <a:prstGeom prst="rect">
            <a:avLst/>
          </a:prstGeom>
          <a:ln w="38100">
            <a:solidFill>
              <a:srgbClr val="00B050"/>
            </a:solidFill>
          </a:ln>
        </p:spPr>
      </p:pic>
    </p:spTree>
    <p:extLst>
      <p:ext uri="{BB962C8B-B14F-4D97-AF65-F5344CB8AC3E}">
        <p14:creationId xmlns:p14="http://schemas.microsoft.com/office/powerpoint/2010/main" val="488999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62363"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F57ACE5E-B55C-466C-B216-CDCCCF970C5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150" b="88386" l="2326" r="94186">
                        <a14:foregroundMark x1="23488" y1="9449" x2="23488" y2="3346"/>
                        <a14:foregroundMark x1="28605" y1="66535" x2="34651" y2="55906"/>
                        <a14:foregroundMark x1="34651" y1="55906" x2="50465" y2="55512"/>
                        <a14:foregroundMark x1="50465" y1="55512" x2="64651" y2="60236"/>
                        <a14:foregroundMark x1="64651" y1="60236" x2="60698" y2="71260"/>
                        <a14:foregroundMark x1="60698" y1="71260" x2="39070" y2="73228"/>
                        <a14:foregroundMark x1="39070" y1="73228" x2="26744" y2="71457"/>
                        <a14:foregroundMark x1="19070" y1="83465" x2="10000" y2="71850"/>
                        <a14:foregroundMark x1="10000" y1="71850" x2="9070" y2="57283"/>
                        <a14:foregroundMark x1="68372" y1="80118" x2="62326" y2="55315"/>
                        <a14:foregroundMark x1="62326" y1="55315" x2="62326" y2="54331"/>
                        <a14:foregroundMark x1="76047" y1="67717" x2="30000" y2="65157"/>
                        <a14:foregroundMark x1="71628" y1="72835" x2="59302" y2="76969"/>
                        <a14:foregroundMark x1="59302" y1="76969" x2="30698" y2="75787"/>
                        <a14:foregroundMark x1="73953" y1="72047" x2="22558" y2="59055"/>
                        <a14:foregroundMark x1="22558" y1="59055" x2="16047" y2="55906"/>
                        <a14:foregroundMark x1="74186" y1="54528" x2="8140" y2="50787"/>
                        <a14:foregroundMark x1="81628" y1="85827" x2="10930" y2="79331"/>
                        <a14:foregroundMark x1="10930" y1="79331" x2="2558" y2="75787"/>
                        <a14:foregroundMark x1="81395" y1="85039" x2="17209" y2="83858"/>
                        <a14:foregroundMark x1="78837" y1="88386" x2="25581" y2="88386"/>
                        <a14:foregroundMark x1="92326" y1="85236" x2="92791" y2="79528"/>
                        <a14:foregroundMark x1="93953" y1="58465" x2="94186" y2="50591"/>
                        <a14:foregroundMark x1="89535" y1="57874" x2="90698" y2="53740"/>
                        <a14:foregroundMark x1="93256" y1="86220" x2="92326" y2="80906"/>
                        <a14:foregroundMark x1="90465" y1="52559" x2="94186" y2="49016"/>
                        <a14:foregroundMark x1="9302" y1="53740" x2="2558" y2="49213"/>
                        <a14:foregroundMark x1="6977" y1="85236" x2="3953" y2="87008"/>
                        <a14:foregroundMark x1="22093" y1="16929" x2="21860" y2="13583"/>
                        <a14:foregroundMark x1="18605" y1="17520" x2="20698" y2="12795"/>
                        <a14:foregroundMark x1="24884" y1="17323" x2="25581" y2="12992"/>
                        <a14:foregroundMark x1="15814" y1="22047" x2="16047" y2="20472"/>
                        <a14:foregroundMark x1="17907" y1="18701" x2="15116" y2="22638"/>
                        <a14:foregroundMark x1="15581" y1="18898" x2="14186" y2="18898"/>
                        <a14:foregroundMark x1="12326" y1="22835" x2="12326" y2="22835"/>
                        <a14:foregroundMark x1="33488" y1="18898" x2="33488" y2="18898"/>
                        <a14:foregroundMark x1="29535" y1="29921" x2="27674" y2="25394"/>
                        <a14:foregroundMark x1="23721" y1="32480" x2="20233" y2="28346"/>
                      </a14:backgroundRemoval>
                    </a14:imgEffect>
                  </a14:imgLayer>
                </a14:imgProps>
              </a:ext>
              <a:ext uri="{28A0092B-C50C-407E-A947-70E740481C1C}">
                <a14:useLocalDpi xmlns:a14="http://schemas.microsoft.com/office/drawing/2010/main" val="0"/>
              </a:ext>
            </a:extLst>
          </a:blip>
          <a:srcRect b="9768"/>
          <a:stretch/>
        </p:blipFill>
        <p:spPr>
          <a:xfrm>
            <a:off x="1310396" y="1811215"/>
            <a:ext cx="3410505" cy="3636896"/>
          </a:xfrm>
          <a:prstGeom prst="rect">
            <a:avLst/>
          </a:prstGeom>
        </p:spPr>
      </p:pic>
      <p:sp>
        <p:nvSpPr>
          <p:cNvPr id="11" name="Round Diagonal Corner Rectangle 35">
            <a:extLst>
              <a:ext uri="{FF2B5EF4-FFF2-40B4-BE49-F238E27FC236}">
                <a16:creationId xmlns:a16="http://schemas.microsoft.com/office/drawing/2014/main" id="{3BA00457-E40A-4A86-846F-E3E61AB0E706}"/>
              </a:ext>
            </a:extLst>
          </p:cNvPr>
          <p:cNvSpPr/>
          <p:nvPr/>
        </p:nvSpPr>
        <p:spPr>
          <a:xfrm>
            <a:off x="5406771" y="1993558"/>
            <a:ext cx="4645535" cy="2870911"/>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20" name="Rectangle 19">
            <a:extLst>
              <a:ext uri="{FF2B5EF4-FFF2-40B4-BE49-F238E27FC236}">
                <a16:creationId xmlns:a16="http://schemas.microsoft.com/office/drawing/2014/main" id="{D71FC42B-19F9-4F4C-933F-D9A431D891A8}"/>
              </a:ext>
            </a:extLst>
          </p:cNvPr>
          <p:cNvSpPr/>
          <p:nvPr/>
        </p:nvSpPr>
        <p:spPr>
          <a:xfrm>
            <a:off x="5661114" y="2143518"/>
            <a:ext cx="4247825" cy="2586477"/>
          </a:xfrm>
          <a:prstGeom prst="rect">
            <a:avLst/>
          </a:prstGeom>
        </p:spPr>
        <p:txBody>
          <a:bodyPr wrap="square">
            <a:spAutoFit/>
          </a:bodyPr>
          <a:lstStyle/>
          <a:p>
            <a:r>
              <a:rPr lang="en-US" sz="1801" b="1" dirty="0">
                <a:solidFill>
                  <a:schemeClr val="bg1"/>
                </a:solidFill>
                <a:latin typeface="Stylus BT" panose="020E0402020206020304" pitchFamily="34" charset="0"/>
              </a:rPr>
              <a:t> POST /update HTTP/1.1</a:t>
            </a:r>
          </a:p>
          <a:p>
            <a:r>
              <a:rPr lang="en-US" sz="1801" b="1" dirty="0">
                <a:latin typeface="Stylus BT" panose="020E0402020206020304" pitchFamily="34" charset="0"/>
              </a:rPr>
              <a:t> </a:t>
            </a:r>
            <a:r>
              <a:rPr lang="en-US" sz="1801" b="1" dirty="0">
                <a:solidFill>
                  <a:schemeClr val="bg1"/>
                </a:solidFill>
                <a:latin typeface="Stylus BT" panose="020E0402020206020304" pitchFamily="34" charset="0"/>
              </a:rPr>
              <a:t>Host: </a:t>
            </a:r>
            <a:r>
              <a:rPr lang="en-US" sz="1801" b="1" dirty="0">
                <a:latin typeface="Stylus BT" panose="020E0402020206020304" pitchFamily="34" charset="0"/>
              </a:rPr>
              <a:t>api.thingspeak.com</a:t>
            </a:r>
          </a:p>
          <a:p>
            <a:r>
              <a:rPr lang="en-US" sz="1801" b="1" dirty="0">
                <a:latin typeface="Stylus BT" panose="020E0402020206020304" pitchFamily="34" charset="0"/>
              </a:rPr>
              <a:t> </a:t>
            </a:r>
            <a:r>
              <a:rPr lang="en-US" sz="1801" b="1" dirty="0">
                <a:solidFill>
                  <a:schemeClr val="bg1"/>
                </a:solidFill>
                <a:latin typeface="Stylus BT" panose="020E0402020206020304" pitchFamily="34" charset="0"/>
              </a:rPr>
              <a:t>Connection:</a:t>
            </a:r>
            <a:r>
              <a:rPr lang="en-US" sz="1801" b="1" dirty="0">
                <a:latin typeface="Stylus BT" panose="020E0402020206020304" pitchFamily="34" charset="0"/>
              </a:rPr>
              <a:t> close</a:t>
            </a:r>
          </a:p>
          <a:p>
            <a:r>
              <a:rPr lang="en-US" sz="1801" b="1" dirty="0">
                <a:latin typeface="Stylus BT" panose="020E0402020206020304" pitchFamily="34" charset="0"/>
              </a:rPr>
              <a:t> </a:t>
            </a:r>
            <a:r>
              <a:rPr lang="en-US" sz="1801" b="1" dirty="0">
                <a:solidFill>
                  <a:schemeClr val="bg1"/>
                </a:solidFill>
                <a:latin typeface="Stylus BT" panose="020E0402020206020304" pitchFamily="34" charset="0"/>
              </a:rPr>
              <a:t>X-THINGSPEAKAPIKEY:</a:t>
            </a:r>
            <a:r>
              <a:rPr lang="en-US" sz="1801" b="1" dirty="0">
                <a:latin typeface="Stylus BT" panose="020E0402020206020304" pitchFamily="34" charset="0"/>
              </a:rPr>
              <a:t> GVJHFB678JHU</a:t>
            </a:r>
          </a:p>
          <a:p>
            <a:r>
              <a:rPr lang="en-US" sz="1801" b="1" dirty="0">
                <a:latin typeface="Stylus BT" panose="020E0402020206020304" pitchFamily="34" charset="0"/>
              </a:rPr>
              <a:t> </a:t>
            </a:r>
            <a:r>
              <a:rPr lang="en-US" sz="1801" b="1" dirty="0">
                <a:solidFill>
                  <a:schemeClr val="bg1"/>
                </a:solidFill>
                <a:latin typeface="Stylus BT" panose="020E0402020206020304" pitchFamily="34" charset="0"/>
              </a:rPr>
              <a:t>Content-Type:</a:t>
            </a:r>
            <a:r>
              <a:rPr lang="en-US" sz="1801" b="1" dirty="0">
                <a:latin typeface="Stylus BT" panose="020E0402020206020304" pitchFamily="34" charset="0"/>
              </a:rPr>
              <a:t> application/x-www-form-    </a:t>
            </a:r>
            <a:r>
              <a:rPr lang="en-US" sz="1801" b="1" dirty="0" err="1">
                <a:latin typeface="Stylus BT" panose="020E0402020206020304" pitchFamily="34" charset="0"/>
              </a:rPr>
              <a:t>urlencoded</a:t>
            </a:r>
            <a:endParaRPr lang="en-US" sz="1801" b="1" dirty="0">
              <a:latin typeface="Stylus BT" panose="020E0402020206020304" pitchFamily="34" charset="0"/>
            </a:endParaRPr>
          </a:p>
          <a:p>
            <a:r>
              <a:rPr lang="en-US" sz="1801" b="1" dirty="0">
                <a:latin typeface="Stylus BT" panose="020E0402020206020304" pitchFamily="34" charset="0"/>
              </a:rPr>
              <a:t> </a:t>
            </a:r>
            <a:r>
              <a:rPr lang="en-US" sz="1801" b="1" dirty="0">
                <a:solidFill>
                  <a:schemeClr val="bg1"/>
                </a:solidFill>
                <a:latin typeface="Stylus BT" panose="020E0402020206020304" pitchFamily="34" charset="0"/>
              </a:rPr>
              <a:t>Content-Length</a:t>
            </a:r>
            <a:r>
              <a:rPr lang="en-US" sz="1801" b="1" dirty="0">
                <a:latin typeface="Stylus BT" panose="020E0402020206020304" pitchFamily="34" charset="0"/>
              </a:rPr>
              <a:t>: 20</a:t>
            </a:r>
            <a:br>
              <a:rPr lang="en-US" sz="1801" b="1" dirty="0">
                <a:latin typeface="Stylus BT" panose="020E0402020206020304" pitchFamily="34" charset="0"/>
              </a:rPr>
            </a:br>
            <a:r>
              <a:rPr lang="en-US" sz="1801" b="1" dirty="0">
                <a:latin typeface="Stylus BT" panose="020E0402020206020304" pitchFamily="34" charset="0"/>
              </a:rPr>
              <a:t> </a:t>
            </a:r>
            <a:r>
              <a:rPr lang="en-US" sz="1801" b="1" dirty="0">
                <a:solidFill>
                  <a:schemeClr val="bg1"/>
                </a:solidFill>
                <a:latin typeface="Stylus BT" panose="020E0402020206020304" pitchFamily="34" charset="0"/>
              </a:rPr>
              <a:t>Data: </a:t>
            </a:r>
            <a:r>
              <a:rPr lang="en-US" sz="1801" b="1" dirty="0">
                <a:latin typeface="Stylus BT" panose="020E0402020206020304" pitchFamily="34" charset="0"/>
              </a:rPr>
              <a:t>field1=30&amp;field2=40</a:t>
            </a:r>
          </a:p>
        </p:txBody>
      </p:sp>
    </p:spTree>
    <p:extLst>
      <p:ext uri="{BB962C8B-B14F-4D97-AF65-F5344CB8AC3E}">
        <p14:creationId xmlns:p14="http://schemas.microsoft.com/office/powerpoint/2010/main" val="1287879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29" name="Picture 28">
            <a:extLst>
              <a:ext uri="{FF2B5EF4-FFF2-40B4-BE49-F238E27FC236}">
                <a16:creationId xmlns:a16="http://schemas.microsoft.com/office/drawing/2014/main" id="{81A81A92-E0E5-4E32-B7B0-B1A8AFC58A87}"/>
              </a:ext>
            </a:extLst>
          </p:cNvPr>
          <p:cNvPicPr>
            <a:picLocks noChangeAspect="1"/>
          </p:cNvPicPr>
          <p:nvPr/>
        </p:nvPicPr>
        <p:blipFill rotWithShape="1">
          <a:blip r:embed="rId3"/>
          <a:srcRect t="7593" r="72404" b="58321"/>
          <a:stretch/>
        </p:blipFill>
        <p:spPr>
          <a:xfrm>
            <a:off x="977149" y="3743849"/>
            <a:ext cx="3157135" cy="2192455"/>
          </a:xfrm>
          <a:prstGeom prst="rect">
            <a:avLst/>
          </a:prstGeom>
        </p:spPr>
      </p:pic>
      <p:pic>
        <p:nvPicPr>
          <p:cNvPr id="32" name="Picture 31">
            <a:extLst>
              <a:ext uri="{FF2B5EF4-FFF2-40B4-BE49-F238E27FC236}">
                <a16:creationId xmlns:a16="http://schemas.microsoft.com/office/drawing/2014/main" id="{EC62141F-CD03-458D-AD85-53827AA1084F}"/>
              </a:ext>
            </a:extLst>
          </p:cNvPr>
          <p:cNvPicPr>
            <a:picLocks noChangeAspect="1"/>
          </p:cNvPicPr>
          <p:nvPr/>
        </p:nvPicPr>
        <p:blipFill rotWithShape="1">
          <a:blip r:embed="rId4"/>
          <a:srcRect l="8419" t="17708" r="63469" b="58334"/>
          <a:stretch/>
        </p:blipFill>
        <p:spPr>
          <a:xfrm>
            <a:off x="977150" y="1777584"/>
            <a:ext cx="3289721" cy="1576325"/>
          </a:xfrm>
          <a:prstGeom prst="rect">
            <a:avLst/>
          </a:prstGeom>
        </p:spPr>
      </p:pic>
      <p:sp>
        <p:nvSpPr>
          <p:cNvPr id="33" name="TextBox 32">
            <a:extLst>
              <a:ext uri="{FF2B5EF4-FFF2-40B4-BE49-F238E27FC236}">
                <a16:creationId xmlns:a16="http://schemas.microsoft.com/office/drawing/2014/main" id="{3FA195A0-EC8E-4FFE-ADD5-3A74494D8B0B}"/>
              </a:ext>
            </a:extLst>
          </p:cNvPr>
          <p:cNvSpPr txBox="1"/>
          <p:nvPr/>
        </p:nvSpPr>
        <p:spPr>
          <a:xfrm>
            <a:off x="962392" y="1303006"/>
            <a:ext cx="2686954" cy="338554"/>
          </a:xfrm>
          <a:prstGeom prst="rect">
            <a:avLst/>
          </a:prstGeom>
          <a:solidFill>
            <a:schemeClr val="tx1">
              <a:lumMod val="75000"/>
              <a:lumOff val="25000"/>
            </a:schemeClr>
          </a:solidFill>
          <a:ln>
            <a:noFill/>
          </a:ln>
        </p:spPr>
        <p:txBody>
          <a:bodyPr wrap="none" rtlCol="0">
            <a:spAutoFit/>
          </a:bodyPr>
          <a:lstStyle/>
          <a:p>
            <a:r>
              <a:rPr lang="en-US" sz="1600" dirty="0">
                <a:solidFill>
                  <a:schemeClr val="bg1"/>
                </a:solidFill>
                <a:latin typeface="Stylus BT" panose="020E0402020206020304" pitchFamily="34" charset="0"/>
              </a:rPr>
              <a:t>Open thingspeak_dht22.ino</a:t>
            </a:r>
          </a:p>
        </p:txBody>
      </p:sp>
      <p:sp>
        <p:nvSpPr>
          <p:cNvPr id="34" name="Round Diagonal Corner Rectangle 27">
            <a:extLst>
              <a:ext uri="{FF2B5EF4-FFF2-40B4-BE49-F238E27FC236}">
                <a16:creationId xmlns:a16="http://schemas.microsoft.com/office/drawing/2014/main" id="{90218669-7ECD-4932-9B2D-6CB5CC3E93C6}"/>
              </a:ext>
            </a:extLst>
          </p:cNvPr>
          <p:cNvSpPr/>
          <p:nvPr/>
        </p:nvSpPr>
        <p:spPr>
          <a:xfrm>
            <a:off x="4448225" y="4247086"/>
            <a:ext cx="5887739" cy="980676"/>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35" name="Round Diagonal Corner Rectangle 20">
            <a:extLst>
              <a:ext uri="{FF2B5EF4-FFF2-40B4-BE49-F238E27FC236}">
                <a16:creationId xmlns:a16="http://schemas.microsoft.com/office/drawing/2014/main" id="{2962F23B-8E44-4B3C-9FAB-F10FD1D8A065}"/>
              </a:ext>
            </a:extLst>
          </p:cNvPr>
          <p:cNvSpPr/>
          <p:nvPr/>
        </p:nvSpPr>
        <p:spPr>
          <a:xfrm>
            <a:off x="4674916" y="2049395"/>
            <a:ext cx="3273333" cy="847495"/>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36" name="TextBox 35">
            <a:extLst>
              <a:ext uri="{FF2B5EF4-FFF2-40B4-BE49-F238E27FC236}">
                <a16:creationId xmlns:a16="http://schemas.microsoft.com/office/drawing/2014/main" id="{BFB61FEC-E76D-49FD-B2A5-C4D77E662AA8}"/>
              </a:ext>
            </a:extLst>
          </p:cNvPr>
          <p:cNvSpPr txBox="1"/>
          <p:nvPr/>
        </p:nvSpPr>
        <p:spPr>
          <a:xfrm>
            <a:off x="4674922" y="2079040"/>
            <a:ext cx="3080863" cy="830997"/>
          </a:xfrm>
          <a:prstGeom prst="rect">
            <a:avLst/>
          </a:prstGeom>
          <a:noFill/>
        </p:spPr>
        <p:txBody>
          <a:bodyPr wrap="square" rtlCol="0">
            <a:spAutoFit/>
          </a:bodyPr>
          <a:lstStyle/>
          <a:p>
            <a:r>
              <a:rPr lang="en-US" sz="1600" b="1" dirty="0">
                <a:solidFill>
                  <a:schemeClr val="bg1"/>
                </a:solidFill>
                <a:latin typeface="Stylus BT" panose="020E0402020206020304" pitchFamily="34" charset="0"/>
              </a:rPr>
              <a:t>After done. Please take a look at </a:t>
            </a:r>
            <a:r>
              <a:rPr lang="en-US" sz="1600" b="1" dirty="0" err="1">
                <a:solidFill>
                  <a:schemeClr val="bg1"/>
                </a:solidFill>
                <a:latin typeface="Stylus BT" panose="020E0402020206020304" pitchFamily="34" charset="0"/>
              </a:rPr>
              <a:t>thinspeak</a:t>
            </a:r>
            <a:r>
              <a:rPr lang="en-US" sz="1600" b="1" dirty="0">
                <a:solidFill>
                  <a:schemeClr val="bg1"/>
                </a:solidFill>
                <a:latin typeface="Stylus BT" panose="020E0402020206020304" pitchFamily="34" charset="0"/>
              </a:rPr>
              <a:t> channel to see your incoming data.</a:t>
            </a:r>
          </a:p>
        </p:txBody>
      </p:sp>
      <p:sp>
        <p:nvSpPr>
          <p:cNvPr id="37" name="TextBox 36">
            <a:extLst>
              <a:ext uri="{FF2B5EF4-FFF2-40B4-BE49-F238E27FC236}">
                <a16:creationId xmlns:a16="http://schemas.microsoft.com/office/drawing/2014/main" id="{B3060778-88E5-46A2-9A45-AAA14B6EA96B}"/>
              </a:ext>
            </a:extLst>
          </p:cNvPr>
          <p:cNvSpPr txBox="1"/>
          <p:nvPr/>
        </p:nvSpPr>
        <p:spPr>
          <a:xfrm>
            <a:off x="4448225" y="4331361"/>
            <a:ext cx="5887739" cy="830997"/>
          </a:xfrm>
          <a:prstGeom prst="rect">
            <a:avLst/>
          </a:prstGeom>
          <a:noFill/>
        </p:spPr>
        <p:txBody>
          <a:bodyPr wrap="square" rtlCol="0">
            <a:spAutoFit/>
          </a:bodyPr>
          <a:lstStyle/>
          <a:p>
            <a:r>
              <a:rPr lang="en-US" sz="1600" b="1" dirty="0">
                <a:solidFill>
                  <a:schemeClr val="bg1"/>
                </a:solidFill>
                <a:latin typeface="Stylus BT" panose="020E0402020206020304" pitchFamily="34" charset="0"/>
              </a:rPr>
              <a:t>Change xxx at </a:t>
            </a:r>
            <a:r>
              <a:rPr lang="en-US" sz="1600" b="1" dirty="0" err="1">
                <a:solidFill>
                  <a:srgbClr val="FF0000"/>
                </a:solidFill>
                <a:latin typeface="Stylus BT" panose="020E0402020206020304" pitchFamily="34" charset="0"/>
              </a:rPr>
              <a:t>ssid</a:t>
            </a:r>
            <a:r>
              <a:rPr lang="en-US" sz="1600" b="1" dirty="0">
                <a:latin typeface="Stylus BT" panose="020E0402020206020304" pitchFamily="34" charset="0"/>
              </a:rPr>
              <a:t> </a:t>
            </a:r>
            <a:r>
              <a:rPr lang="en-US" sz="1600" b="1" dirty="0">
                <a:solidFill>
                  <a:schemeClr val="bg1"/>
                </a:solidFill>
                <a:latin typeface="Stylus BT" panose="020E0402020206020304" pitchFamily="34" charset="0"/>
              </a:rPr>
              <a:t>according to your Wi-Fi name</a:t>
            </a:r>
          </a:p>
          <a:p>
            <a:r>
              <a:rPr lang="en-US" sz="1600" b="1" dirty="0">
                <a:solidFill>
                  <a:schemeClr val="bg1"/>
                </a:solidFill>
                <a:latin typeface="Stylus BT" panose="020E0402020206020304" pitchFamily="34" charset="0"/>
              </a:rPr>
              <a:t>Change xxx at </a:t>
            </a:r>
            <a:r>
              <a:rPr lang="en-US" sz="1600" b="1" dirty="0">
                <a:solidFill>
                  <a:srgbClr val="FF0000"/>
                </a:solidFill>
                <a:latin typeface="Stylus BT" panose="020E0402020206020304" pitchFamily="34" charset="0"/>
              </a:rPr>
              <a:t>password</a:t>
            </a:r>
            <a:r>
              <a:rPr lang="en-US" sz="1600" b="1" dirty="0">
                <a:latin typeface="Stylus BT" panose="020E0402020206020304" pitchFamily="34" charset="0"/>
              </a:rPr>
              <a:t> </a:t>
            </a:r>
            <a:r>
              <a:rPr lang="en-US" sz="1600" b="1" dirty="0">
                <a:solidFill>
                  <a:schemeClr val="bg1"/>
                </a:solidFill>
                <a:latin typeface="Stylus BT" panose="020E0402020206020304" pitchFamily="34" charset="0"/>
              </a:rPr>
              <a:t>according to your Wi-Fi password</a:t>
            </a:r>
            <a:br>
              <a:rPr lang="en-US" sz="1600" b="1" dirty="0">
                <a:latin typeface="Stylus BT" panose="020E0402020206020304" pitchFamily="34" charset="0"/>
              </a:rPr>
            </a:br>
            <a:r>
              <a:rPr lang="en-US" sz="1600" b="1" dirty="0">
                <a:solidFill>
                  <a:schemeClr val="bg1"/>
                </a:solidFill>
                <a:latin typeface="Stylus BT" panose="020E0402020206020304" pitchFamily="34" charset="0"/>
              </a:rPr>
              <a:t>Change xxx at </a:t>
            </a:r>
            <a:r>
              <a:rPr lang="en-US" sz="1600" b="1" dirty="0" err="1">
                <a:solidFill>
                  <a:srgbClr val="FF0000"/>
                </a:solidFill>
                <a:latin typeface="Stylus BT" panose="020E0402020206020304" pitchFamily="34" charset="0"/>
              </a:rPr>
              <a:t>writeAPIKey</a:t>
            </a:r>
            <a:r>
              <a:rPr lang="en-US" sz="1600" b="1" dirty="0">
                <a:latin typeface="Stylus BT" panose="020E0402020206020304" pitchFamily="34" charset="0"/>
              </a:rPr>
              <a:t> </a:t>
            </a:r>
            <a:r>
              <a:rPr lang="en-US" sz="1600" b="1" dirty="0">
                <a:solidFill>
                  <a:schemeClr val="bg1"/>
                </a:solidFill>
                <a:latin typeface="Stylus BT" panose="020E0402020206020304" pitchFamily="34" charset="0"/>
              </a:rPr>
              <a:t>according your </a:t>
            </a:r>
            <a:r>
              <a:rPr lang="en-US" sz="1600" b="1" dirty="0" err="1">
                <a:solidFill>
                  <a:schemeClr val="bg1"/>
                </a:solidFill>
                <a:latin typeface="Stylus BT" panose="020E0402020206020304" pitchFamily="34" charset="0"/>
              </a:rPr>
              <a:t>api</a:t>
            </a:r>
            <a:r>
              <a:rPr lang="en-US" sz="1600" b="1" dirty="0">
                <a:solidFill>
                  <a:schemeClr val="bg1"/>
                </a:solidFill>
                <a:latin typeface="Stylus BT" panose="020E0402020206020304" pitchFamily="34" charset="0"/>
              </a:rPr>
              <a:t> key in </a:t>
            </a:r>
            <a:r>
              <a:rPr lang="en-US" sz="1600" b="1" dirty="0" err="1">
                <a:solidFill>
                  <a:schemeClr val="bg1"/>
                </a:solidFill>
                <a:latin typeface="Stylus BT" panose="020E0402020206020304" pitchFamily="34" charset="0"/>
              </a:rPr>
              <a:t>thingspeak</a:t>
            </a:r>
            <a:endParaRPr lang="en-US" sz="1600" b="1" dirty="0">
              <a:solidFill>
                <a:schemeClr val="bg1"/>
              </a:solidFill>
              <a:latin typeface="Stylus BT" panose="020E0402020206020304" pitchFamily="34" charset="0"/>
            </a:endParaRPr>
          </a:p>
        </p:txBody>
      </p:sp>
      <p:sp>
        <p:nvSpPr>
          <p:cNvPr id="38" name="Rectangle: Diagonal Corners Rounded 37">
            <a:extLst>
              <a:ext uri="{FF2B5EF4-FFF2-40B4-BE49-F238E27FC236}">
                <a16:creationId xmlns:a16="http://schemas.microsoft.com/office/drawing/2014/main" id="{A08B01C7-A1A2-44DB-A7C0-018F65833D72}"/>
              </a:ext>
            </a:extLst>
          </p:cNvPr>
          <p:cNvSpPr/>
          <p:nvPr/>
        </p:nvSpPr>
        <p:spPr>
          <a:xfrm>
            <a:off x="475207" y="1206067"/>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39" name="Rectangle: Diagonal Corners Rounded 38">
            <a:extLst>
              <a:ext uri="{FF2B5EF4-FFF2-40B4-BE49-F238E27FC236}">
                <a16:creationId xmlns:a16="http://schemas.microsoft.com/office/drawing/2014/main" id="{8813A51D-3D95-4975-A88F-B3384DDAC9C8}"/>
              </a:ext>
            </a:extLst>
          </p:cNvPr>
          <p:cNvSpPr/>
          <p:nvPr/>
        </p:nvSpPr>
        <p:spPr>
          <a:xfrm>
            <a:off x="457623" y="3658518"/>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spTree>
    <p:extLst>
      <p:ext uri="{BB962C8B-B14F-4D97-AF65-F5344CB8AC3E}">
        <p14:creationId xmlns:p14="http://schemas.microsoft.com/office/powerpoint/2010/main" val="3196198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0" name="Freeform: Shape 9">
            <a:extLst>
              <a:ext uri="{FF2B5EF4-FFF2-40B4-BE49-F238E27FC236}">
                <a16:creationId xmlns:a16="http://schemas.microsoft.com/office/drawing/2014/main" id="{4DAEF6CA-7E19-44E0-BE50-1F99F7B3F7D8}"/>
              </a:ext>
            </a:extLst>
          </p:cNvPr>
          <p:cNvSpPr/>
          <p:nvPr/>
        </p:nvSpPr>
        <p:spPr>
          <a:xfrm>
            <a:off x="2438408" y="697649"/>
            <a:ext cx="9753605" cy="532740"/>
          </a:xfrm>
          <a:custGeom>
            <a:avLst/>
            <a:gdLst>
              <a:gd name="connsiteX0" fmla="*/ 58817 w 9753605"/>
              <a:gd name="connsiteY0" fmla="*/ 73974 h 532739"/>
              <a:gd name="connsiteX1" fmla="*/ 58817 w 9753605"/>
              <a:gd name="connsiteY1" fmla="*/ 448468 h 532739"/>
              <a:gd name="connsiteX2" fmla="*/ 5509847 w 9753605"/>
              <a:gd name="connsiteY2" fmla="*/ 448468 h 532739"/>
              <a:gd name="connsiteX3" fmla="*/ 5509847 w 9753605"/>
              <a:gd name="connsiteY3" fmla="*/ 73974 h 532739"/>
              <a:gd name="connsiteX4" fmla="*/ 4 w 9753605"/>
              <a:gd name="connsiteY4" fmla="*/ 0 h 532739"/>
              <a:gd name="connsiteX5" fmla="*/ 9753605 w 9753605"/>
              <a:gd name="connsiteY5" fmla="*/ 0 h 532739"/>
              <a:gd name="connsiteX6" fmla="*/ 9753605 w 9753605"/>
              <a:gd name="connsiteY6" fmla="*/ 73974 h 532739"/>
              <a:gd name="connsiteX7" fmla="*/ 5574537 w 9753605"/>
              <a:gd name="connsiteY7" fmla="*/ 73974 h 532739"/>
              <a:gd name="connsiteX8" fmla="*/ 5574537 w 9753605"/>
              <a:gd name="connsiteY8" fmla="*/ 448468 h 532739"/>
              <a:gd name="connsiteX9" fmla="*/ 5574538 w 9753605"/>
              <a:gd name="connsiteY9" fmla="*/ 448468 h 532739"/>
              <a:gd name="connsiteX10" fmla="*/ 5574538 w 9753605"/>
              <a:gd name="connsiteY10" fmla="*/ 532739 h 532739"/>
              <a:gd name="connsiteX11" fmla="*/ 0 w 9753605"/>
              <a:gd name="connsiteY11" fmla="*/ 532739 h 532739"/>
              <a:gd name="connsiteX12" fmla="*/ 0 w 9753605"/>
              <a:gd name="connsiteY12" fmla="*/ 448468 h 532739"/>
              <a:gd name="connsiteX13" fmla="*/ 5 w 9753605"/>
              <a:gd name="connsiteY13" fmla="*/ 448468 h 532739"/>
              <a:gd name="connsiteX14" fmla="*/ 5 w 9753605"/>
              <a:gd name="connsiteY14" fmla="*/ 73974 h 532739"/>
              <a:gd name="connsiteX15" fmla="*/ 4 w 9753605"/>
              <a:gd name="connsiteY15" fmla="*/ 73974 h 53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53605" h="532739">
                <a:moveTo>
                  <a:pt x="58817" y="73974"/>
                </a:moveTo>
                <a:lnTo>
                  <a:pt x="58817" y="448468"/>
                </a:lnTo>
                <a:lnTo>
                  <a:pt x="5509847" y="448468"/>
                </a:lnTo>
                <a:lnTo>
                  <a:pt x="5509847" y="73974"/>
                </a:lnTo>
                <a:close/>
                <a:moveTo>
                  <a:pt x="4" y="0"/>
                </a:moveTo>
                <a:lnTo>
                  <a:pt x="9753605" y="0"/>
                </a:lnTo>
                <a:lnTo>
                  <a:pt x="9753605" y="73974"/>
                </a:lnTo>
                <a:lnTo>
                  <a:pt x="5574537" y="73974"/>
                </a:lnTo>
                <a:lnTo>
                  <a:pt x="5574537" y="448468"/>
                </a:lnTo>
                <a:lnTo>
                  <a:pt x="5574538" y="448468"/>
                </a:lnTo>
                <a:lnTo>
                  <a:pt x="5574538" y="532739"/>
                </a:lnTo>
                <a:lnTo>
                  <a:pt x="0" y="532739"/>
                </a:lnTo>
                <a:lnTo>
                  <a:pt x="0" y="448468"/>
                </a:lnTo>
                <a:lnTo>
                  <a:pt x="5" y="448468"/>
                </a:lnTo>
                <a:lnTo>
                  <a:pt x="5" y="73974"/>
                </a:lnTo>
                <a:lnTo>
                  <a:pt x="4" y="73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1" name="TextBox 20">
            <a:extLst>
              <a:ext uri="{FF2B5EF4-FFF2-40B4-BE49-F238E27FC236}">
                <a16:creationId xmlns:a16="http://schemas.microsoft.com/office/drawing/2014/main" id="{CCFABF25-9AC7-4081-9192-F679D1FF03FA}"/>
              </a:ext>
            </a:extLst>
          </p:cNvPr>
          <p:cNvSpPr txBox="1"/>
          <p:nvPr/>
        </p:nvSpPr>
        <p:spPr>
          <a:xfrm>
            <a:off x="962392" y="1303006"/>
            <a:ext cx="4858116" cy="338554"/>
          </a:xfrm>
          <a:prstGeom prst="rect">
            <a:avLst/>
          </a:prstGeom>
          <a:solidFill>
            <a:schemeClr val="tx1">
              <a:lumMod val="75000"/>
              <a:lumOff val="25000"/>
            </a:schemeClr>
          </a:solidFill>
          <a:ln>
            <a:noFill/>
          </a:ln>
        </p:spPr>
        <p:txBody>
          <a:bodyPr wrap="square" rtlCol="0">
            <a:spAutoFit/>
          </a:bodyPr>
          <a:lstStyle/>
          <a:p>
            <a:r>
              <a:rPr lang="en-US" sz="1600" dirty="0">
                <a:solidFill>
                  <a:schemeClr val="bg1"/>
                </a:solidFill>
                <a:latin typeface="Stylus BT" panose="020E0402020206020304" pitchFamily="34" charset="0"/>
              </a:rPr>
              <a:t>Open </a:t>
            </a:r>
            <a:r>
              <a:rPr lang="en-US" sz="1600" dirty="0">
                <a:solidFill>
                  <a:schemeClr val="bg1"/>
                </a:solidFill>
                <a:latin typeface="Stylus BT" panose="020E0402020206020304" pitchFamily="34" charset="0"/>
                <a:hlinkClick r:id="rId3"/>
              </a:rPr>
              <a:t>http://ai2.appinventor.mit.edu/</a:t>
            </a:r>
            <a:r>
              <a:rPr lang="en-US" sz="1600" dirty="0">
                <a:solidFill>
                  <a:schemeClr val="bg1"/>
                </a:solidFill>
                <a:latin typeface="Stylus BT" panose="020E0402020206020304" pitchFamily="34" charset="0"/>
              </a:rPr>
              <a:t> and sign-up</a:t>
            </a:r>
          </a:p>
        </p:txBody>
      </p:sp>
      <p:sp>
        <p:nvSpPr>
          <p:cNvPr id="26" name="Rectangle: Diagonal Corners Rounded 25">
            <a:extLst>
              <a:ext uri="{FF2B5EF4-FFF2-40B4-BE49-F238E27FC236}">
                <a16:creationId xmlns:a16="http://schemas.microsoft.com/office/drawing/2014/main" id="{98A337C6-8016-46AE-89B5-A2913A481CFC}"/>
              </a:ext>
            </a:extLst>
          </p:cNvPr>
          <p:cNvSpPr/>
          <p:nvPr/>
        </p:nvSpPr>
        <p:spPr>
          <a:xfrm>
            <a:off x="475207" y="1206067"/>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27" name="Rectangle: Diagonal Corners Rounded 26">
            <a:extLst>
              <a:ext uri="{FF2B5EF4-FFF2-40B4-BE49-F238E27FC236}">
                <a16:creationId xmlns:a16="http://schemas.microsoft.com/office/drawing/2014/main" id="{37457D0A-B7DF-40B2-A302-67E74610F350}"/>
              </a:ext>
            </a:extLst>
          </p:cNvPr>
          <p:cNvSpPr/>
          <p:nvPr/>
        </p:nvSpPr>
        <p:spPr>
          <a:xfrm>
            <a:off x="457623" y="3658518"/>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pic>
        <p:nvPicPr>
          <p:cNvPr id="28" name="Picture 27">
            <a:extLst>
              <a:ext uri="{FF2B5EF4-FFF2-40B4-BE49-F238E27FC236}">
                <a16:creationId xmlns:a16="http://schemas.microsoft.com/office/drawing/2014/main" id="{1ED94D1C-026B-474F-A692-84E9324C9D4A}"/>
              </a:ext>
            </a:extLst>
          </p:cNvPr>
          <p:cNvPicPr>
            <a:picLocks noChangeAspect="1"/>
          </p:cNvPicPr>
          <p:nvPr/>
        </p:nvPicPr>
        <p:blipFill rotWithShape="1">
          <a:blip r:embed="rId4"/>
          <a:srcRect l="4899" t="3440" r="24755" b="10880"/>
          <a:stretch/>
        </p:blipFill>
        <p:spPr>
          <a:xfrm>
            <a:off x="977149" y="1650573"/>
            <a:ext cx="2810791" cy="1924781"/>
          </a:xfrm>
          <a:prstGeom prst="rect">
            <a:avLst/>
          </a:prstGeom>
        </p:spPr>
      </p:pic>
      <p:sp>
        <p:nvSpPr>
          <p:cNvPr id="29" name="TextBox 28">
            <a:extLst>
              <a:ext uri="{FF2B5EF4-FFF2-40B4-BE49-F238E27FC236}">
                <a16:creationId xmlns:a16="http://schemas.microsoft.com/office/drawing/2014/main" id="{506134C7-F16D-45E2-A859-B7DD752B7C58}"/>
              </a:ext>
            </a:extLst>
          </p:cNvPr>
          <p:cNvSpPr txBox="1"/>
          <p:nvPr/>
        </p:nvSpPr>
        <p:spPr>
          <a:xfrm>
            <a:off x="962392" y="3697118"/>
            <a:ext cx="4858116" cy="338554"/>
          </a:xfrm>
          <a:prstGeom prst="rect">
            <a:avLst/>
          </a:prstGeom>
          <a:solidFill>
            <a:schemeClr val="tx1">
              <a:lumMod val="75000"/>
              <a:lumOff val="25000"/>
            </a:schemeClr>
          </a:solidFill>
          <a:ln>
            <a:noFill/>
          </a:ln>
        </p:spPr>
        <p:txBody>
          <a:bodyPr wrap="square" rtlCol="0">
            <a:spAutoFit/>
          </a:bodyPr>
          <a:lstStyle/>
          <a:p>
            <a:r>
              <a:rPr lang="en-US" sz="1600" dirty="0">
                <a:solidFill>
                  <a:schemeClr val="bg1"/>
                </a:solidFill>
                <a:latin typeface="Stylus BT" panose="020E0402020206020304" pitchFamily="34" charset="0"/>
              </a:rPr>
              <a:t>Start new project and give a name to your apps</a:t>
            </a:r>
          </a:p>
        </p:txBody>
      </p:sp>
      <p:pic>
        <p:nvPicPr>
          <p:cNvPr id="30" name="Picture 29">
            <a:extLst>
              <a:ext uri="{FF2B5EF4-FFF2-40B4-BE49-F238E27FC236}">
                <a16:creationId xmlns:a16="http://schemas.microsoft.com/office/drawing/2014/main" id="{7F32F7D4-E6FD-4A0E-8567-E1EEC23BB0A3}"/>
              </a:ext>
            </a:extLst>
          </p:cNvPr>
          <p:cNvPicPr>
            <a:picLocks noChangeAspect="1"/>
          </p:cNvPicPr>
          <p:nvPr/>
        </p:nvPicPr>
        <p:blipFill rotWithShape="1">
          <a:blip r:embed="rId5"/>
          <a:srcRect l="284" t="19242" r="36908" b="32303"/>
          <a:stretch/>
        </p:blipFill>
        <p:spPr>
          <a:xfrm>
            <a:off x="962392" y="4114800"/>
            <a:ext cx="6880346" cy="2329962"/>
          </a:xfrm>
          <a:prstGeom prst="rect">
            <a:avLst/>
          </a:prstGeom>
        </p:spPr>
      </p:pic>
    </p:spTree>
    <p:extLst>
      <p:ext uri="{BB962C8B-B14F-4D97-AF65-F5344CB8AC3E}">
        <p14:creationId xmlns:p14="http://schemas.microsoft.com/office/powerpoint/2010/main" val="51057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625A515A-701B-4FDF-8173-69B3D561F14B}"/>
              </a:ext>
            </a:extLst>
          </p:cNvPr>
          <p:cNvPicPr>
            <a:picLocks noChangeAspect="1"/>
          </p:cNvPicPr>
          <p:nvPr/>
        </p:nvPicPr>
        <p:blipFill rotWithShape="1">
          <a:blip r:embed="rId3"/>
          <a:srcRect t="30865"/>
          <a:stretch/>
        </p:blipFill>
        <p:spPr>
          <a:xfrm rot="5400000">
            <a:off x="3121096" y="-144758"/>
            <a:ext cx="5035386" cy="8229601"/>
          </a:xfrm>
          <a:prstGeom prst="rect">
            <a:avLst/>
          </a:prstGeom>
        </p:spPr>
      </p:pic>
    </p:spTree>
    <p:extLst>
      <p:ext uri="{BB962C8B-B14F-4D97-AF65-F5344CB8AC3E}">
        <p14:creationId xmlns:p14="http://schemas.microsoft.com/office/powerpoint/2010/main" val="2412326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9DB1D0C2-3A94-4402-A7D4-76912143E623}"/>
              </a:ext>
            </a:extLst>
          </p:cNvPr>
          <p:cNvPicPr>
            <a:picLocks noChangeAspect="1"/>
          </p:cNvPicPr>
          <p:nvPr/>
        </p:nvPicPr>
        <p:blipFill rotWithShape="1">
          <a:blip r:embed="rId3"/>
          <a:srcRect l="2369" r="-2369" b="69135"/>
          <a:stretch/>
        </p:blipFill>
        <p:spPr>
          <a:xfrm rot="5400000">
            <a:off x="1400411" y="1049349"/>
            <a:ext cx="5217038" cy="5791201"/>
          </a:xfrm>
          <a:prstGeom prst="rect">
            <a:avLst/>
          </a:prstGeom>
        </p:spPr>
      </p:pic>
      <p:sp>
        <p:nvSpPr>
          <p:cNvPr id="11" name="Rectangle 10">
            <a:extLst>
              <a:ext uri="{FF2B5EF4-FFF2-40B4-BE49-F238E27FC236}">
                <a16:creationId xmlns:a16="http://schemas.microsoft.com/office/drawing/2014/main" id="{CA6421FE-6F10-43EC-BEE4-65C3BDA7E519}"/>
              </a:ext>
            </a:extLst>
          </p:cNvPr>
          <p:cNvSpPr/>
          <p:nvPr/>
        </p:nvSpPr>
        <p:spPr>
          <a:xfrm>
            <a:off x="7533180" y="2793637"/>
            <a:ext cx="1828800" cy="1705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tylus BT" panose="020E0402020206020304" pitchFamily="34" charset="0"/>
              </a:rPr>
              <a:t>To change your properties for your component. You need to edit it here.</a:t>
            </a:r>
          </a:p>
        </p:txBody>
      </p:sp>
      <p:sp>
        <p:nvSpPr>
          <p:cNvPr id="20" name="Left Arrow 3">
            <a:extLst>
              <a:ext uri="{FF2B5EF4-FFF2-40B4-BE49-F238E27FC236}">
                <a16:creationId xmlns:a16="http://schemas.microsoft.com/office/drawing/2014/main" id="{38FDF356-AB79-464F-9CA7-48D27200C76F}"/>
              </a:ext>
            </a:extLst>
          </p:cNvPr>
          <p:cNvSpPr/>
          <p:nvPr/>
        </p:nvSpPr>
        <p:spPr>
          <a:xfrm>
            <a:off x="6990256" y="2189928"/>
            <a:ext cx="762000" cy="530435"/>
          </a:xfrm>
          <a:prstGeom prst="leftArrow">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13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156E5FCD-A807-4459-BC6E-DD3C3036FDFA}"/>
              </a:ext>
            </a:extLst>
          </p:cNvPr>
          <p:cNvPicPr>
            <a:picLocks noChangeAspect="1"/>
          </p:cNvPicPr>
          <p:nvPr/>
        </p:nvPicPr>
        <p:blipFill rotWithShape="1">
          <a:blip r:embed="rId3"/>
          <a:srcRect t="12500" b="6250"/>
          <a:stretch/>
        </p:blipFill>
        <p:spPr>
          <a:xfrm>
            <a:off x="1024438" y="1353287"/>
            <a:ext cx="8910870" cy="5105400"/>
          </a:xfrm>
          <a:prstGeom prst="rect">
            <a:avLst/>
          </a:prstGeom>
        </p:spPr>
      </p:pic>
      <p:sp>
        <p:nvSpPr>
          <p:cNvPr id="11" name="Rectangle 10">
            <a:extLst>
              <a:ext uri="{FF2B5EF4-FFF2-40B4-BE49-F238E27FC236}">
                <a16:creationId xmlns:a16="http://schemas.microsoft.com/office/drawing/2014/main" id="{0D332F1C-39D2-4C48-B308-6366C82D3E37}"/>
              </a:ext>
            </a:extLst>
          </p:cNvPr>
          <p:cNvSpPr/>
          <p:nvPr/>
        </p:nvSpPr>
        <p:spPr>
          <a:xfrm>
            <a:off x="7529146" y="3794976"/>
            <a:ext cx="1884992"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If you want to delete your block you can dump in this bin</a:t>
            </a:r>
          </a:p>
        </p:txBody>
      </p:sp>
      <p:sp>
        <p:nvSpPr>
          <p:cNvPr id="20" name="Rectangle 19">
            <a:extLst>
              <a:ext uri="{FF2B5EF4-FFF2-40B4-BE49-F238E27FC236}">
                <a16:creationId xmlns:a16="http://schemas.microsoft.com/office/drawing/2014/main" id="{2CB24808-3F5E-4D69-8B66-815B21A445B3}"/>
              </a:ext>
            </a:extLst>
          </p:cNvPr>
          <p:cNvSpPr/>
          <p:nvPr/>
        </p:nvSpPr>
        <p:spPr>
          <a:xfrm>
            <a:off x="2863128" y="3123959"/>
            <a:ext cx="1727909" cy="2514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Here is all of syntax that you will use in programming the android apps. The block that you drag form here can be compare by the </a:t>
            </a:r>
            <a:r>
              <a:rPr lang="en-US" dirty="0" err="1">
                <a:solidFill>
                  <a:schemeClr val="accent6">
                    <a:lumMod val="75000"/>
                  </a:schemeClr>
                </a:solidFill>
              </a:rPr>
              <a:t>colour</a:t>
            </a:r>
            <a:r>
              <a:rPr lang="en-US" dirty="0">
                <a:solidFill>
                  <a:schemeClr val="accent6">
                    <a:lumMod val="75000"/>
                  </a:schemeClr>
                </a:solidFill>
              </a:rPr>
              <a:t> of the block</a:t>
            </a:r>
          </a:p>
        </p:txBody>
      </p:sp>
      <p:sp>
        <p:nvSpPr>
          <p:cNvPr id="21" name="Left Arrow 3">
            <a:extLst>
              <a:ext uri="{FF2B5EF4-FFF2-40B4-BE49-F238E27FC236}">
                <a16:creationId xmlns:a16="http://schemas.microsoft.com/office/drawing/2014/main" id="{6FDED181-5FB6-4AB9-894A-250791D692C8}"/>
              </a:ext>
            </a:extLst>
          </p:cNvPr>
          <p:cNvSpPr/>
          <p:nvPr/>
        </p:nvSpPr>
        <p:spPr>
          <a:xfrm rot="10976472">
            <a:off x="8065572" y="5555791"/>
            <a:ext cx="779142" cy="446912"/>
          </a:xfrm>
          <a:prstGeom prst="leftArrow">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Arrow 7">
            <a:extLst>
              <a:ext uri="{FF2B5EF4-FFF2-40B4-BE49-F238E27FC236}">
                <a16:creationId xmlns:a16="http://schemas.microsoft.com/office/drawing/2014/main" id="{384AF4AA-F128-454B-8BA4-454E6B852FEE}"/>
              </a:ext>
            </a:extLst>
          </p:cNvPr>
          <p:cNvSpPr/>
          <p:nvPr/>
        </p:nvSpPr>
        <p:spPr>
          <a:xfrm>
            <a:off x="2718158" y="2505176"/>
            <a:ext cx="942496" cy="451274"/>
          </a:xfrm>
          <a:prstGeom prst="leftArrow">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67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00F39CE1-7CBA-45E4-A64D-2AF481E6335A}"/>
              </a:ext>
            </a:extLst>
          </p:cNvPr>
          <p:cNvSpPr/>
          <p:nvPr/>
        </p:nvSpPr>
        <p:spPr>
          <a:xfrm>
            <a:off x="7817015" y="977230"/>
            <a:ext cx="3917796" cy="5880777"/>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4" name="Picture 3" descr="C:\Users\NADI Eleczone\Desktop\banner8.jpg">
            <a:extLst>
              <a:ext uri="{FF2B5EF4-FFF2-40B4-BE49-F238E27FC236}">
                <a16:creationId xmlns:a16="http://schemas.microsoft.com/office/drawing/2014/main" id="{2D8103C1-E50E-4BEA-98DE-5DC441231C75}"/>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5" name="Rectangle 4">
            <a:extLst>
              <a:ext uri="{FF2B5EF4-FFF2-40B4-BE49-F238E27FC236}">
                <a16:creationId xmlns:a16="http://schemas.microsoft.com/office/drawing/2014/main" id="{D8813C6F-89F6-44C8-84A0-D8D41E994B0C}"/>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 name="TextBox 5">
            <a:extLst>
              <a:ext uri="{FF2B5EF4-FFF2-40B4-BE49-F238E27FC236}">
                <a16:creationId xmlns:a16="http://schemas.microsoft.com/office/drawing/2014/main" id="{06F489EF-DE47-4127-A1DE-63375942CC61}"/>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7" name="Content Placeholder 2">
            <a:extLst>
              <a:ext uri="{FF2B5EF4-FFF2-40B4-BE49-F238E27FC236}">
                <a16:creationId xmlns:a16="http://schemas.microsoft.com/office/drawing/2014/main" id="{CFCB8717-1772-4EF6-8BE9-B84AD9D6776B}"/>
              </a:ext>
            </a:extLst>
          </p:cNvPr>
          <p:cNvSpPr>
            <a:spLocks noGrp="1"/>
          </p:cNvSpPr>
          <p:nvPr>
            <p:ph idx="1"/>
          </p:nvPr>
        </p:nvSpPr>
        <p:spPr>
          <a:xfrm>
            <a:off x="550718" y="1282391"/>
            <a:ext cx="7400927" cy="5020373"/>
          </a:xfrm>
          <a:ln w="76200">
            <a:solidFill>
              <a:schemeClr val="bg1"/>
            </a:solidFill>
          </a:ln>
        </p:spPr>
        <p:txBody>
          <a:bodyPr>
            <a:normAutofit fontScale="92500" lnSpcReduction="20000"/>
          </a:bodyPr>
          <a:lstStyle/>
          <a:p>
            <a:pPr marL="0" indent="0">
              <a:buNone/>
            </a:pPr>
            <a:endParaRPr lang="en-MY" b="1" dirty="0">
              <a:solidFill>
                <a:schemeClr val="dk1"/>
              </a:solidFill>
              <a:latin typeface="Stylus BT" panose="020E0402020206020304" pitchFamily="34" charset="0"/>
              <a:ea typeface="Calibri"/>
              <a:cs typeface="Calibri"/>
              <a:sym typeface="Calibri"/>
            </a:endParaRPr>
          </a:p>
          <a:p>
            <a:r>
              <a:rPr lang="en-US" sz="1600" b="1" dirty="0">
                <a:latin typeface="Stylus BT" panose="020E0402020206020304" pitchFamily="34" charset="0"/>
              </a:rPr>
              <a:t>MUHAMMAD AIDIL FAIZ BIN ISMAIL</a:t>
            </a:r>
          </a:p>
          <a:p>
            <a:r>
              <a:rPr lang="en-US" sz="1600" b="1" dirty="0">
                <a:latin typeface="Stylus BT" panose="020E0402020206020304" pitchFamily="34" charset="0"/>
              </a:rPr>
              <a:t>KEPALA BATAS, PENANG</a:t>
            </a:r>
          </a:p>
          <a:p>
            <a:r>
              <a:rPr lang="en-US" sz="1600" b="1" dirty="0">
                <a:latin typeface="Stylus BT" panose="020E0402020206020304" pitchFamily="34" charset="0"/>
              </a:rPr>
              <a:t>25 MARCH 1993</a:t>
            </a:r>
          </a:p>
          <a:p>
            <a:r>
              <a:rPr lang="en-US" sz="1600" b="1" dirty="0">
                <a:latin typeface="Stylus BT" panose="020E0402020206020304" pitchFamily="34" charset="0"/>
              </a:rPr>
              <a:t>EDUCATION:</a:t>
            </a:r>
            <a:br>
              <a:rPr lang="en-US" sz="1600" b="1" dirty="0">
                <a:latin typeface="Stylus BT" panose="020E0402020206020304" pitchFamily="34" charset="0"/>
              </a:rPr>
            </a:br>
            <a:br>
              <a:rPr lang="en-US" sz="1600" dirty="0">
                <a:latin typeface="Stylus BT" panose="020E0402020206020304" pitchFamily="34" charset="0"/>
              </a:rPr>
            </a:br>
            <a:r>
              <a:rPr lang="en-US" sz="1600" dirty="0">
                <a:latin typeface="Stylus BT" panose="020E0402020206020304" pitchFamily="34" charset="0"/>
              </a:rPr>
              <a:t>	-</a:t>
            </a:r>
            <a:r>
              <a:rPr lang="en-US" sz="1600" i="1" dirty="0">
                <a:latin typeface="Stylus BT" panose="020E0402020206020304" pitchFamily="34" charset="0"/>
              </a:rPr>
              <a:t>DIPLOMA IN MICROELECTRONIC ENG. ,2013</a:t>
            </a:r>
            <a:br>
              <a:rPr lang="en-US" sz="1600" i="1" dirty="0">
                <a:latin typeface="Stylus BT" panose="020E0402020206020304" pitchFamily="34" charset="0"/>
              </a:rPr>
            </a:br>
            <a:r>
              <a:rPr lang="en-US" sz="1600" i="1" dirty="0">
                <a:latin typeface="Stylus BT" panose="020E0402020206020304" pitchFamily="34" charset="0"/>
              </a:rPr>
              <a:t>	-BACHELOR OF ELECTRONIC ENG. , 2017</a:t>
            </a:r>
            <a:br>
              <a:rPr lang="en-US" sz="1600" i="1" dirty="0">
                <a:latin typeface="Stylus BT" panose="020E0402020206020304" pitchFamily="34" charset="0"/>
              </a:rPr>
            </a:br>
            <a:r>
              <a:rPr lang="en-US" sz="1600" i="1" dirty="0">
                <a:latin typeface="Stylus BT" panose="020E0402020206020304" pitchFamily="34" charset="0"/>
              </a:rPr>
              <a:t>	 PAPER: e-</a:t>
            </a:r>
            <a:r>
              <a:rPr lang="en-US" sz="1600" i="1" dirty="0" err="1">
                <a:latin typeface="Stylus BT" panose="020E0402020206020304" pitchFamily="34" charset="0"/>
              </a:rPr>
              <a:t>Padi</a:t>
            </a:r>
            <a:r>
              <a:rPr lang="en-US" sz="1600" i="1" dirty="0">
                <a:latin typeface="Stylus BT" panose="020E0402020206020304" pitchFamily="34" charset="0"/>
              </a:rPr>
              <a:t>: An IoT Based Paddy Productivity Monitoring System</a:t>
            </a:r>
          </a:p>
          <a:p>
            <a:r>
              <a:rPr lang="en-US" sz="1600" b="1" dirty="0">
                <a:latin typeface="Stylus BT" panose="020E0402020206020304" pitchFamily="34" charset="0"/>
              </a:rPr>
              <a:t>EXPERIENCE:</a:t>
            </a:r>
            <a:br>
              <a:rPr lang="en-US" sz="1600" b="1" dirty="0">
                <a:latin typeface="Stylus BT" panose="020E0402020206020304" pitchFamily="34" charset="0"/>
              </a:rPr>
            </a:br>
            <a:br>
              <a:rPr lang="en-US" sz="1600" i="1" dirty="0">
                <a:latin typeface="Stylus BT" panose="020E0402020206020304" pitchFamily="34" charset="0"/>
              </a:rPr>
            </a:br>
            <a:r>
              <a:rPr lang="en-US" sz="1600" i="1" dirty="0">
                <a:latin typeface="Stylus BT" panose="020E0402020206020304" pitchFamily="34" charset="0"/>
              </a:rPr>
              <a:t>	-PROJECT FREELANCE, 2014-2017</a:t>
            </a:r>
            <a:br>
              <a:rPr lang="en-US" sz="1600" i="1" dirty="0">
                <a:latin typeface="Stylus BT" panose="020E0402020206020304" pitchFamily="34" charset="0"/>
              </a:rPr>
            </a:br>
            <a:r>
              <a:rPr lang="en-US" sz="1600" i="1" dirty="0">
                <a:latin typeface="Stylus BT" panose="020E0402020206020304" pitchFamily="34" charset="0"/>
              </a:rPr>
              <a:t>	-FREELANCE TRAINER, 2015-2017</a:t>
            </a:r>
            <a:br>
              <a:rPr lang="en-US" sz="1600" i="1" dirty="0">
                <a:latin typeface="Stylus BT" panose="020E0402020206020304" pitchFamily="34" charset="0"/>
              </a:rPr>
            </a:br>
            <a:endParaRPr lang="en-US" sz="1600" i="1" dirty="0">
              <a:latin typeface="Stylus BT" panose="020E0402020206020304" pitchFamily="34" charset="0"/>
            </a:endParaRPr>
          </a:p>
          <a:p>
            <a:r>
              <a:rPr lang="en-US" sz="1600" b="1" dirty="0">
                <a:latin typeface="Stylus BT" panose="020E0402020206020304" pitchFamily="34" charset="0"/>
              </a:rPr>
              <a:t>PROJECT AND AWARD:</a:t>
            </a:r>
            <a:br>
              <a:rPr lang="en-US" sz="1600" b="1" dirty="0">
                <a:latin typeface="Stylus BT" panose="020E0402020206020304" pitchFamily="34" charset="0"/>
              </a:rPr>
            </a:br>
            <a:br>
              <a:rPr lang="en-US" sz="1600" i="1" dirty="0">
                <a:latin typeface="Stylus BT" panose="020E0402020206020304" pitchFamily="34" charset="0"/>
              </a:rPr>
            </a:br>
            <a:r>
              <a:rPr lang="en-US" sz="1600" i="1" dirty="0">
                <a:latin typeface="Stylus BT" panose="020E0402020206020304" pitchFamily="34" charset="0"/>
              </a:rPr>
              <a:t>	-Gold Medal E </a:t>
            </a:r>
            <a:r>
              <a:rPr lang="en-US" sz="1600" i="1" dirty="0" err="1">
                <a:latin typeface="Stylus BT" panose="020E0402020206020304" pitchFamily="34" charset="0"/>
              </a:rPr>
              <a:t>reka</a:t>
            </a:r>
            <a:r>
              <a:rPr lang="en-US" sz="1600" i="1" dirty="0">
                <a:latin typeface="Stylus BT" panose="020E0402020206020304" pitchFamily="34" charset="0"/>
              </a:rPr>
              <a:t> </a:t>
            </a:r>
            <a:r>
              <a:rPr lang="en-US" sz="1600" i="1" dirty="0" err="1">
                <a:latin typeface="Stylus BT" panose="020E0402020206020304" pitchFamily="34" charset="0"/>
              </a:rPr>
              <a:t>UniMAP</a:t>
            </a:r>
            <a:r>
              <a:rPr lang="en-US" sz="1600" i="1" dirty="0">
                <a:latin typeface="Stylus BT" panose="020E0402020206020304" pitchFamily="34" charset="0"/>
              </a:rPr>
              <a:t> 2017 (E </a:t>
            </a:r>
            <a:r>
              <a:rPr lang="en-US" sz="1600" i="1" dirty="0" err="1">
                <a:latin typeface="Stylus BT" panose="020E0402020206020304" pitchFamily="34" charset="0"/>
              </a:rPr>
              <a:t>padi</a:t>
            </a:r>
            <a:r>
              <a:rPr lang="en-US" sz="1600" i="1" dirty="0">
                <a:latin typeface="Stylus BT" panose="020E0402020206020304" pitchFamily="34" charset="0"/>
              </a:rPr>
              <a:t>)</a:t>
            </a:r>
            <a:br>
              <a:rPr lang="en-US" sz="1600" i="1" dirty="0">
                <a:latin typeface="Stylus BT" panose="020E0402020206020304" pitchFamily="34" charset="0"/>
              </a:rPr>
            </a:br>
            <a:r>
              <a:rPr lang="en-US" sz="1600" i="1" dirty="0">
                <a:latin typeface="Stylus BT" panose="020E0402020206020304" pitchFamily="34" charset="0"/>
              </a:rPr>
              <a:t>	-Gold Medal I-</a:t>
            </a:r>
            <a:r>
              <a:rPr lang="en-US" sz="1600" i="1" dirty="0" err="1">
                <a:latin typeface="Stylus BT" panose="020E0402020206020304" pitchFamily="34" charset="0"/>
              </a:rPr>
              <a:t>Envex</a:t>
            </a:r>
            <a:r>
              <a:rPr lang="en-US" sz="1600" i="1" dirty="0">
                <a:latin typeface="Stylus BT" panose="020E0402020206020304" pitchFamily="34" charset="0"/>
              </a:rPr>
              <a:t> 2016 (IoT Clean room monitoring)</a:t>
            </a:r>
            <a:br>
              <a:rPr lang="en-US" sz="1600" i="1" dirty="0">
                <a:latin typeface="Stylus BT" panose="020E0402020206020304" pitchFamily="34" charset="0"/>
              </a:rPr>
            </a:br>
            <a:r>
              <a:rPr lang="en-US" sz="1600" i="1" dirty="0">
                <a:latin typeface="Stylus BT" panose="020E0402020206020304" pitchFamily="34" charset="0"/>
              </a:rPr>
              <a:t>	-SCIENCE ON WHEEL(NORTH REGION)</a:t>
            </a:r>
          </a:p>
          <a:p>
            <a:r>
              <a:rPr lang="en-US" sz="1600" b="1" dirty="0">
                <a:latin typeface="Stylus BT" panose="020E0402020206020304" pitchFamily="34" charset="0"/>
              </a:rPr>
              <a:t>CONTACT NUMBER: </a:t>
            </a:r>
            <a:r>
              <a:rPr lang="en-US" sz="1600" b="1" dirty="0">
                <a:latin typeface="Stylus BT" panose="020E0402020206020304" pitchFamily="34" charset="0"/>
                <a:ea typeface="Gungsuh" pitchFamily="18" charset="-127"/>
              </a:rPr>
              <a:t>013 4094377</a:t>
            </a:r>
            <a:br>
              <a:rPr lang="en-US" sz="1600" i="1" dirty="0"/>
            </a:br>
            <a:br>
              <a:rPr lang="en-US" dirty="0"/>
            </a:br>
            <a:endParaRPr lang="en-MY" i="1" dirty="0">
              <a:solidFill>
                <a:schemeClr val="dk1"/>
              </a:solidFill>
              <a:ea typeface="Calibri"/>
              <a:cs typeface="Calibri"/>
              <a:sym typeface="Calibri"/>
            </a:endParaRPr>
          </a:p>
        </p:txBody>
      </p:sp>
      <p:pic>
        <p:nvPicPr>
          <p:cNvPr id="3" name="Picture 2" descr="A close up of a sign&#10;&#10;Description generated with high confidence">
            <a:extLst>
              <a:ext uri="{FF2B5EF4-FFF2-40B4-BE49-F238E27FC236}">
                <a16:creationId xmlns:a16="http://schemas.microsoft.com/office/drawing/2014/main" id="{0492B612-B67A-4330-BD1B-0EC8955C9D5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8917" y1="32000" x2="38917" y2="32000"/>
                        <a14:foregroundMark x1="16500" y1="16167" x2="16500" y2="16167"/>
                      </a14:backgroundRemoval>
                    </a14:imgEffect>
                  </a14:imgLayer>
                </a14:imgProps>
              </a:ext>
              <a:ext uri="{28A0092B-C50C-407E-A947-70E740481C1C}">
                <a14:useLocalDpi xmlns:a14="http://schemas.microsoft.com/office/drawing/2010/main" val="0"/>
              </a:ext>
            </a:extLst>
          </a:blip>
          <a:stretch>
            <a:fillRect/>
          </a:stretch>
        </p:blipFill>
        <p:spPr>
          <a:xfrm>
            <a:off x="8674377" y="4666610"/>
            <a:ext cx="2378516" cy="2378516"/>
          </a:xfrm>
          <a:prstGeom prst="rect">
            <a:avLst/>
          </a:prstGeom>
        </p:spPr>
      </p:pic>
      <p:sp>
        <p:nvSpPr>
          <p:cNvPr id="10" name="Freeform: Shape 9">
            <a:extLst>
              <a:ext uri="{FF2B5EF4-FFF2-40B4-BE49-F238E27FC236}">
                <a16:creationId xmlns:a16="http://schemas.microsoft.com/office/drawing/2014/main" id="{3389F3C3-0AE2-4250-92F5-F93359B855F2}"/>
              </a:ext>
            </a:extLst>
          </p:cNvPr>
          <p:cNvSpPr/>
          <p:nvPr/>
        </p:nvSpPr>
        <p:spPr>
          <a:xfrm>
            <a:off x="10080379" y="4666606"/>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 name="Freeform: Shape 10">
            <a:extLst>
              <a:ext uri="{FF2B5EF4-FFF2-40B4-BE49-F238E27FC236}">
                <a16:creationId xmlns:a16="http://schemas.microsoft.com/office/drawing/2014/main" id="{9892A760-5E28-4B46-9AE1-5AAD1E9158C0}"/>
              </a:ext>
            </a:extLst>
          </p:cNvPr>
          <p:cNvSpPr/>
          <p:nvPr/>
        </p:nvSpPr>
        <p:spPr>
          <a:xfrm>
            <a:off x="8368638" y="6041257"/>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6" name="Freeform: Shape 15">
            <a:extLst>
              <a:ext uri="{FF2B5EF4-FFF2-40B4-BE49-F238E27FC236}">
                <a16:creationId xmlns:a16="http://schemas.microsoft.com/office/drawing/2014/main" id="{E1FBAA5C-3A75-4CEB-BF6B-F04CF0807823}"/>
              </a:ext>
            </a:extLst>
          </p:cNvPr>
          <p:cNvSpPr/>
          <p:nvPr/>
        </p:nvSpPr>
        <p:spPr>
          <a:xfrm>
            <a:off x="8178371" y="2146607"/>
            <a:ext cx="380532" cy="105159"/>
          </a:xfrm>
          <a:custGeom>
            <a:avLst/>
            <a:gdLst>
              <a:gd name="connsiteX0" fmla="*/ 327063 w 380532"/>
              <a:gd name="connsiteY0" fmla="*/ 0 h 105158"/>
              <a:gd name="connsiteX1" fmla="*/ 380532 w 380532"/>
              <a:gd name="connsiteY1" fmla="*/ 52579 h 105158"/>
              <a:gd name="connsiteX2" fmla="*/ 327063 w 380532"/>
              <a:gd name="connsiteY2" fmla="*/ 105158 h 105158"/>
              <a:gd name="connsiteX3" fmla="*/ 273594 w 380532"/>
              <a:gd name="connsiteY3" fmla="*/ 52579 h 105158"/>
              <a:gd name="connsiteX4" fmla="*/ 327063 w 380532"/>
              <a:gd name="connsiteY4" fmla="*/ 0 h 105158"/>
              <a:gd name="connsiteX5" fmla="*/ 191606 w 380532"/>
              <a:gd name="connsiteY5" fmla="*/ 0 h 105158"/>
              <a:gd name="connsiteX6" fmla="*/ 245075 w 380532"/>
              <a:gd name="connsiteY6" fmla="*/ 52579 h 105158"/>
              <a:gd name="connsiteX7" fmla="*/ 191606 w 380532"/>
              <a:gd name="connsiteY7" fmla="*/ 105158 h 105158"/>
              <a:gd name="connsiteX8" fmla="*/ 138137 w 380532"/>
              <a:gd name="connsiteY8" fmla="*/ 52579 h 105158"/>
              <a:gd name="connsiteX9" fmla="*/ 191606 w 380532"/>
              <a:gd name="connsiteY9" fmla="*/ 0 h 105158"/>
              <a:gd name="connsiteX10" fmla="*/ 53469 w 380532"/>
              <a:gd name="connsiteY10" fmla="*/ 0 h 105158"/>
              <a:gd name="connsiteX11" fmla="*/ 106938 w 380532"/>
              <a:gd name="connsiteY11" fmla="*/ 52579 h 105158"/>
              <a:gd name="connsiteX12" fmla="*/ 53469 w 380532"/>
              <a:gd name="connsiteY12" fmla="*/ 105158 h 105158"/>
              <a:gd name="connsiteX13" fmla="*/ 0 w 380532"/>
              <a:gd name="connsiteY13" fmla="*/ 52579 h 105158"/>
              <a:gd name="connsiteX14" fmla="*/ 53469 w 380532"/>
              <a:gd name="connsiteY14" fmla="*/ 0 h 10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532" h="105158">
                <a:moveTo>
                  <a:pt x="327063" y="0"/>
                </a:moveTo>
                <a:cubicBezTo>
                  <a:pt x="356593" y="0"/>
                  <a:pt x="380532" y="23540"/>
                  <a:pt x="380532" y="52579"/>
                </a:cubicBezTo>
                <a:cubicBezTo>
                  <a:pt x="380532" y="81618"/>
                  <a:pt x="356593" y="105158"/>
                  <a:pt x="327063" y="105158"/>
                </a:cubicBezTo>
                <a:cubicBezTo>
                  <a:pt x="297533" y="105158"/>
                  <a:pt x="273594" y="81618"/>
                  <a:pt x="273594" y="52579"/>
                </a:cubicBezTo>
                <a:cubicBezTo>
                  <a:pt x="273594" y="23540"/>
                  <a:pt x="297533" y="0"/>
                  <a:pt x="327063" y="0"/>
                </a:cubicBezTo>
                <a:close/>
                <a:moveTo>
                  <a:pt x="191606" y="0"/>
                </a:moveTo>
                <a:cubicBezTo>
                  <a:pt x="221136" y="0"/>
                  <a:pt x="245075" y="23540"/>
                  <a:pt x="245075" y="52579"/>
                </a:cubicBezTo>
                <a:cubicBezTo>
                  <a:pt x="245075" y="81618"/>
                  <a:pt x="221136" y="105158"/>
                  <a:pt x="191606" y="105158"/>
                </a:cubicBezTo>
                <a:cubicBezTo>
                  <a:pt x="162076" y="105158"/>
                  <a:pt x="138137" y="81618"/>
                  <a:pt x="138137" y="52579"/>
                </a:cubicBezTo>
                <a:cubicBezTo>
                  <a:pt x="138137" y="23540"/>
                  <a:pt x="162076" y="0"/>
                  <a:pt x="191606" y="0"/>
                </a:cubicBezTo>
                <a:close/>
                <a:moveTo>
                  <a:pt x="53469" y="0"/>
                </a:moveTo>
                <a:cubicBezTo>
                  <a:pt x="82999" y="0"/>
                  <a:pt x="106938" y="23540"/>
                  <a:pt x="106938" y="52579"/>
                </a:cubicBezTo>
                <a:cubicBezTo>
                  <a:pt x="106938" y="81618"/>
                  <a:pt x="82999" y="105158"/>
                  <a:pt x="53469" y="105158"/>
                </a:cubicBezTo>
                <a:cubicBezTo>
                  <a:pt x="23939" y="105158"/>
                  <a:pt x="0" y="81618"/>
                  <a:pt x="0" y="52579"/>
                </a:cubicBezTo>
                <a:cubicBezTo>
                  <a:pt x="0" y="23540"/>
                  <a:pt x="23939" y="0"/>
                  <a:pt x="53469" y="0"/>
                </a:cubicBez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 name="Rectangle 16">
            <a:extLst>
              <a:ext uri="{FF2B5EF4-FFF2-40B4-BE49-F238E27FC236}">
                <a16:creationId xmlns:a16="http://schemas.microsoft.com/office/drawing/2014/main" id="{CC1ACE5B-6EF1-41FE-9D3B-8873DC165A21}"/>
              </a:ext>
            </a:extLst>
          </p:cNvPr>
          <p:cNvSpPr/>
          <p:nvPr/>
        </p:nvSpPr>
        <p:spPr>
          <a:xfrm flipV="1">
            <a:off x="7937314" y="2306173"/>
            <a:ext cx="10132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8" name="Picture 17">
            <a:extLst>
              <a:ext uri="{FF2B5EF4-FFF2-40B4-BE49-F238E27FC236}">
                <a16:creationId xmlns:a16="http://schemas.microsoft.com/office/drawing/2014/main" id="{D2A709AC-6374-4200-8C19-0C61DA769D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0263" y="1246487"/>
            <a:ext cx="1886747" cy="3352800"/>
          </a:xfrm>
          <a:prstGeom prst="roundRect">
            <a:avLst/>
          </a:prstGeom>
          <a:solidFill>
            <a:schemeClr val="bg1"/>
          </a:solidFill>
          <a:ln w="38100">
            <a:solidFill>
              <a:schemeClr val="bg1"/>
            </a:solidFill>
          </a:ln>
        </p:spPr>
      </p:pic>
      <p:sp>
        <p:nvSpPr>
          <p:cNvPr id="19" name="Rectangle 18">
            <a:extLst>
              <a:ext uri="{FF2B5EF4-FFF2-40B4-BE49-F238E27FC236}">
                <a16:creationId xmlns:a16="http://schemas.microsoft.com/office/drawing/2014/main" id="{8EFE6134-798D-491C-8E69-A78D8EC72C1F}"/>
              </a:ext>
            </a:extLst>
          </p:cNvPr>
          <p:cNvSpPr/>
          <p:nvPr/>
        </p:nvSpPr>
        <p:spPr>
          <a:xfrm flipV="1">
            <a:off x="7967886" y="5440334"/>
            <a:ext cx="656676" cy="4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0" name="Rectangle 19">
            <a:extLst>
              <a:ext uri="{FF2B5EF4-FFF2-40B4-BE49-F238E27FC236}">
                <a16:creationId xmlns:a16="http://schemas.microsoft.com/office/drawing/2014/main" id="{A9EBFE17-BB4F-47EF-9166-FDA01FAC05C1}"/>
              </a:ext>
            </a:extLst>
          </p:cNvPr>
          <p:cNvSpPr/>
          <p:nvPr/>
        </p:nvSpPr>
        <p:spPr>
          <a:xfrm rot="2153645">
            <a:off x="8551694" y="5615466"/>
            <a:ext cx="5960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Tree>
    <p:extLst>
      <p:ext uri="{BB962C8B-B14F-4D97-AF65-F5344CB8AC3E}">
        <p14:creationId xmlns:p14="http://schemas.microsoft.com/office/powerpoint/2010/main" val="1315759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91BC67B8-9475-4311-9B9C-6F65EDE1E74F}"/>
              </a:ext>
            </a:extLst>
          </p:cNvPr>
          <p:cNvPicPr>
            <a:picLocks noChangeAspect="1"/>
          </p:cNvPicPr>
          <p:nvPr/>
        </p:nvPicPr>
        <p:blipFill rotWithShape="1">
          <a:blip r:embed="rId3"/>
          <a:srcRect t="12500" r="40630"/>
          <a:stretch/>
        </p:blipFill>
        <p:spPr>
          <a:xfrm>
            <a:off x="1823090" y="1699596"/>
            <a:ext cx="6805159" cy="4687557"/>
          </a:xfrm>
          <a:prstGeom prst="rect">
            <a:avLst/>
          </a:prstGeom>
        </p:spPr>
      </p:pic>
      <p:sp>
        <p:nvSpPr>
          <p:cNvPr id="11" name="Oval 10">
            <a:extLst>
              <a:ext uri="{FF2B5EF4-FFF2-40B4-BE49-F238E27FC236}">
                <a16:creationId xmlns:a16="http://schemas.microsoft.com/office/drawing/2014/main" id="{7E0CA58F-F4A6-45E0-AE4B-F81E126C991A}"/>
              </a:ext>
            </a:extLst>
          </p:cNvPr>
          <p:cNvSpPr/>
          <p:nvPr/>
        </p:nvSpPr>
        <p:spPr>
          <a:xfrm>
            <a:off x="1628734" y="2958160"/>
            <a:ext cx="2438400" cy="502829"/>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Round Diagonal Corner Rectangle 21">
            <a:extLst>
              <a:ext uri="{FF2B5EF4-FFF2-40B4-BE49-F238E27FC236}">
                <a16:creationId xmlns:a16="http://schemas.microsoft.com/office/drawing/2014/main" id="{9E853AAF-A9C6-4E72-BF89-94044E3A02D6}"/>
              </a:ext>
            </a:extLst>
          </p:cNvPr>
          <p:cNvSpPr/>
          <p:nvPr/>
        </p:nvSpPr>
        <p:spPr>
          <a:xfrm>
            <a:off x="8822605" y="2935376"/>
            <a:ext cx="2554641" cy="914400"/>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7D8C3E4D-1E8A-4028-8D5E-D04F9BFD7DBF}"/>
              </a:ext>
            </a:extLst>
          </p:cNvPr>
          <p:cNvSpPr txBox="1"/>
          <p:nvPr/>
        </p:nvSpPr>
        <p:spPr>
          <a:xfrm>
            <a:off x="8866455" y="3053093"/>
            <a:ext cx="2661827" cy="646331"/>
          </a:xfrm>
          <a:prstGeom prst="rect">
            <a:avLst/>
          </a:prstGeom>
          <a:noFill/>
        </p:spPr>
        <p:txBody>
          <a:bodyPr wrap="square" rtlCol="0">
            <a:spAutoFit/>
          </a:bodyPr>
          <a:lstStyle/>
          <a:p>
            <a:r>
              <a:rPr lang="en-US" dirty="0">
                <a:solidFill>
                  <a:schemeClr val="bg1"/>
                </a:solidFill>
                <a:latin typeface="Stylus BT" panose="020E0402020206020304" pitchFamily="34" charset="0"/>
              </a:rPr>
              <a:t>Drag Lable4 into your </a:t>
            </a:r>
            <a:r>
              <a:rPr lang="en-US" dirty="0" err="1">
                <a:solidFill>
                  <a:schemeClr val="bg1"/>
                </a:solidFill>
                <a:latin typeface="Stylus BT" panose="020E0402020206020304" pitchFamily="34" charset="0"/>
              </a:rPr>
              <a:t>screeen</a:t>
            </a:r>
            <a:endParaRPr lang="en-US" dirty="0">
              <a:solidFill>
                <a:schemeClr val="bg1"/>
              </a:solidFill>
              <a:latin typeface="Stylus BT" panose="020E0402020206020304" pitchFamily="34" charset="0"/>
            </a:endParaRPr>
          </a:p>
        </p:txBody>
      </p:sp>
    </p:spTree>
    <p:extLst>
      <p:ext uri="{BB962C8B-B14F-4D97-AF65-F5344CB8AC3E}">
        <p14:creationId xmlns:p14="http://schemas.microsoft.com/office/powerpoint/2010/main" val="1156858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35D859EC-2824-4D22-8800-8A2725AAA314}"/>
              </a:ext>
            </a:extLst>
          </p:cNvPr>
          <p:cNvPicPr>
            <a:picLocks noChangeAspect="1"/>
          </p:cNvPicPr>
          <p:nvPr/>
        </p:nvPicPr>
        <p:blipFill rotWithShape="1">
          <a:blip r:embed="rId3"/>
          <a:srcRect l="23851" t="8772" b="12742"/>
          <a:stretch/>
        </p:blipFill>
        <p:spPr>
          <a:xfrm>
            <a:off x="912282" y="1493688"/>
            <a:ext cx="8305298" cy="4812728"/>
          </a:xfrm>
          <a:prstGeom prst="rect">
            <a:avLst/>
          </a:prstGeom>
        </p:spPr>
      </p:pic>
      <p:sp>
        <p:nvSpPr>
          <p:cNvPr id="11" name="Round Diagonal Corner Rectangle 21">
            <a:extLst>
              <a:ext uri="{FF2B5EF4-FFF2-40B4-BE49-F238E27FC236}">
                <a16:creationId xmlns:a16="http://schemas.microsoft.com/office/drawing/2014/main" id="{3AFDEB47-AA98-4BC5-B773-D0F169170856}"/>
              </a:ext>
            </a:extLst>
          </p:cNvPr>
          <p:cNvSpPr/>
          <p:nvPr/>
        </p:nvSpPr>
        <p:spPr>
          <a:xfrm>
            <a:off x="9336024" y="3701634"/>
            <a:ext cx="2291737" cy="1156982"/>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TextBox 19">
            <a:extLst>
              <a:ext uri="{FF2B5EF4-FFF2-40B4-BE49-F238E27FC236}">
                <a16:creationId xmlns:a16="http://schemas.microsoft.com/office/drawing/2014/main" id="{8FB42603-E556-4220-8BA2-9AE1863A28E5}"/>
              </a:ext>
            </a:extLst>
          </p:cNvPr>
          <p:cNvSpPr txBox="1"/>
          <p:nvPr/>
        </p:nvSpPr>
        <p:spPr>
          <a:xfrm>
            <a:off x="9458205" y="3835669"/>
            <a:ext cx="2169558" cy="923330"/>
          </a:xfrm>
          <a:prstGeom prst="rect">
            <a:avLst/>
          </a:prstGeom>
          <a:noFill/>
        </p:spPr>
        <p:txBody>
          <a:bodyPr wrap="square" rtlCol="0">
            <a:spAutoFit/>
          </a:bodyPr>
          <a:lstStyle/>
          <a:p>
            <a:r>
              <a:rPr lang="en-US" dirty="0">
                <a:solidFill>
                  <a:schemeClr val="bg1"/>
                </a:solidFill>
                <a:latin typeface="Stylus BT" panose="020E0402020206020304" pitchFamily="34" charset="0"/>
              </a:rPr>
              <a:t>You need to change text for each label at here.</a:t>
            </a:r>
          </a:p>
        </p:txBody>
      </p:sp>
      <p:sp>
        <p:nvSpPr>
          <p:cNvPr id="21" name="Oval 20">
            <a:extLst>
              <a:ext uri="{FF2B5EF4-FFF2-40B4-BE49-F238E27FC236}">
                <a16:creationId xmlns:a16="http://schemas.microsoft.com/office/drawing/2014/main" id="{E5979A2C-8FB8-4C2F-9602-B11616DAF29A}"/>
              </a:ext>
            </a:extLst>
          </p:cNvPr>
          <p:cNvSpPr/>
          <p:nvPr/>
        </p:nvSpPr>
        <p:spPr>
          <a:xfrm>
            <a:off x="7162800" y="4858616"/>
            <a:ext cx="1676400" cy="91440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561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21" name="Picture 20">
            <a:extLst>
              <a:ext uri="{FF2B5EF4-FFF2-40B4-BE49-F238E27FC236}">
                <a16:creationId xmlns:a16="http://schemas.microsoft.com/office/drawing/2014/main" id="{C638D2A6-E24C-4B69-9F74-30F5262509EC}"/>
              </a:ext>
            </a:extLst>
          </p:cNvPr>
          <p:cNvPicPr>
            <a:picLocks noChangeAspect="1"/>
          </p:cNvPicPr>
          <p:nvPr/>
        </p:nvPicPr>
        <p:blipFill rotWithShape="1">
          <a:blip r:embed="rId3"/>
          <a:srcRect t="5995" r="16788" b="14810"/>
          <a:stretch/>
        </p:blipFill>
        <p:spPr>
          <a:xfrm>
            <a:off x="1204547" y="1491553"/>
            <a:ext cx="8686799" cy="4648200"/>
          </a:xfrm>
          <a:prstGeom prst="rect">
            <a:avLst/>
          </a:prstGeom>
        </p:spPr>
      </p:pic>
      <p:sp>
        <p:nvSpPr>
          <p:cNvPr id="22" name="Round Diagonal Corner Rectangle 21">
            <a:extLst>
              <a:ext uri="{FF2B5EF4-FFF2-40B4-BE49-F238E27FC236}">
                <a16:creationId xmlns:a16="http://schemas.microsoft.com/office/drawing/2014/main" id="{748CEFC3-5E1F-40C7-84B8-442FA2CC0078}"/>
              </a:ext>
            </a:extLst>
          </p:cNvPr>
          <p:cNvSpPr/>
          <p:nvPr/>
        </p:nvSpPr>
        <p:spPr>
          <a:xfrm>
            <a:off x="4536831" y="3137134"/>
            <a:ext cx="2622850" cy="1267812"/>
          </a:xfrm>
          <a:prstGeom prst="round2DiagRect">
            <a:avLst/>
          </a:prstGeom>
          <a:noFill/>
          <a:ln w="38100">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TextBox 22">
            <a:extLst>
              <a:ext uri="{FF2B5EF4-FFF2-40B4-BE49-F238E27FC236}">
                <a16:creationId xmlns:a16="http://schemas.microsoft.com/office/drawing/2014/main" id="{C9E629E3-3C66-42D1-A769-4856F836D828}"/>
              </a:ext>
            </a:extLst>
          </p:cNvPr>
          <p:cNvSpPr txBox="1"/>
          <p:nvPr/>
        </p:nvSpPr>
        <p:spPr>
          <a:xfrm>
            <a:off x="4730262" y="3315657"/>
            <a:ext cx="2222738" cy="923330"/>
          </a:xfrm>
          <a:prstGeom prst="rect">
            <a:avLst/>
          </a:prstGeom>
          <a:noFill/>
        </p:spPr>
        <p:txBody>
          <a:bodyPr wrap="square" rtlCol="0">
            <a:spAutoFit/>
          </a:bodyPr>
          <a:lstStyle/>
          <a:p>
            <a:r>
              <a:rPr lang="en-US" b="1" dirty="0">
                <a:solidFill>
                  <a:srgbClr val="FF0000"/>
                </a:solidFill>
                <a:latin typeface="Stylus BT" panose="020E0402020206020304" pitchFamily="34" charset="0"/>
              </a:rPr>
              <a:t>Put clock into screen that you can get from Sensors</a:t>
            </a:r>
          </a:p>
        </p:txBody>
      </p:sp>
      <p:sp>
        <p:nvSpPr>
          <p:cNvPr id="24" name="Oval 23">
            <a:extLst>
              <a:ext uri="{FF2B5EF4-FFF2-40B4-BE49-F238E27FC236}">
                <a16:creationId xmlns:a16="http://schemas.microsoft.com/office/drawing/2014/main" id="{E4F6DD15-D7D8-426F-8B3D-59DA6399E9A3}"/>
              </a:ext>
            </a:extLst>
          </p:cNvPr>
          <p:cNvSpPr/>
          <p:nvPr/>
        </p:nvSpPr>
        <p:spPr>
          <a:xfrm>
            <a:off x="1204547" y="2786953"/>
            <a:ext cx="2133599" cy="990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108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121BFBC4-5EC9-46CB-849E-0C7628B5EEBE}"/>
              </a:ext>
            </a:extLst>
          </p:cNvPr>
          <p:cNvPicPr>
            <a:picLocks noChangeAspect="1"/>
          </p:cNvPicPr>
          <p:nvPr/>
        </p:nvPicPr>
        <p:blipFill rotWithShape="1">
          <a:blip r:embed="rId3"/>
          <a:srcRect t="7234" r="20821" b="13474"/>
          <a:stretch/>
        </p:blipFill>
        <p:spPr>
          <a:xfrm>
            <a:off x="1604134" y="1656160"/>
            <a:ext cx="8142039" cy="4584129"/>
          </a:xfrm>
          <a:prstGeom prst="rect">
            <a:avLst/>
          </a:prstGeom>
        </p:spPr>
      </p:pic>
      <p:sp>
        <p:nvSpPr>
          <p:cNvPr id="11" name="Round Diagonal Corner Rectangle 21">
            <a:extLst>
              <a:ext uri="{FF2B5EF4-FFF2-40B4-BE49-F238E27FC236}">
                <a16:creationId xmlns:a16="http://schemas.microsoft.com/office/drawing/2014/main" id="{34A63D5C-D0B3-456D-AF9B-D9E6A91293E1}"/>
              </a:ext>
            </a:extLst>
          </p:cNvPr>
          <p:cNvSpPr/>
          <p:nvPr/>
        </p:nvSpPr>
        <p:spPr>
          <a:xfrm>
            <a:off x="4856565" y="3009069"/>
            <a:ext cx="1943624" cy="1478619"/>
          </a:xfrm>
          <a:prstGeom prst="round2DiagRect">
            <a:avLst/>
          </a:prstGeom>
          <a:noFill/>
          <a:ln w="38100">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Oval 19">
            <a:extLst>
              <a:ext uri="{FF2B5EF4-FFF2-40B4-BE49-F238E27FC236}">
                <a16:creationId xmlns:a16="http://schemas.microsoft.com/office/drawing/2014/main" id="{C0B1ABD5-4AA8-4A4A-BB9D-06E304499B8D}"/>
              </a:ext>
            </a:extLst>
          </p:cNvPr>
          <p:cNvSpPr/>
          <p:nvPr/>
        </p:nvSpPr>
        <p:spPr>
          <a:xfrm>
            <a:off x="1604134" y="3762420"/>
            <a:ext cx="2139388" cy="1030069"/>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324BA74A-30B6-4AC7-98F7-A5EF14B1F64A}"/>
              </a:ext>
            </a:extLst>
          </p:cNvPr>
          <p:cNvSpPr txBox="1"/>
          <p:nvPr/>
        </p:nvSpPr>
        <p:spPr>
          <a:xfrm>
            <a:off x="5030861" y="3116089"/>
            <a:ext cx="1659506" cy="1200329"/>
          </a:xfrm>
          <a:prstGeom prst="rect">
            <a:avLst/>
          </a:prstGeom>
          <a:noFill/>
        </p:spPr>
        <p:txBody>
          <a:bodyPr wrap="square" rtlCol="0">
            <a:spAutoFit/>
          </a:bodyPr>
          <a:lstStyle/>
          <a:p>
            <a:r>
              <a:rPr lang="en-US" b="1" dirty="0">
                <a:solidFill>
                  <a:srgbClr val="FF0000"/>
                </a:solidFill>
                <a:latin typeface="Stylus BT" panose="020E0402020206020304" pitchFamily="34" charset="0"/>
              </a:rPr>
              <a:t>Drag two Web form Connectivity into screen</a:t>
            </a:r>
          </a:p>
        </p:txBody>
      </p:sp>
    </p:spTree>
    <p:extLst>
      <p:ext uri="{BB962C8B-B14F-4D97-AF65-F5344CB8AC3E}">
        <p14:creationId xmlns:p14="http://schemas.microsoft.com/office/powerpoint/2010/main" val="1643001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4EFAFB32-3698-47F9-9259-6E68E39276E8}"/>
              </a:ext>
            </a:extLst>
          </p:cNvPr>
          <p:cNvPicPr>
            <a:picLocks noChangeAspect="1"/>
          </p:cNvPicPr>
          <p:nvPr/>
        </p:nvPicPr>
        <p:blipFill rotWithShape="1">
          <a:blip r:embed="rId3"/>
          <a:srcRect l="2625" t="7785" r="34372" b="15175"/>
          <a:stretch/>
        </p:blipFill>
        <p:spPr>
          <a:xfrm>
            <a:off x="1685077" y="1452349"/>
            <a:ext cx="8742600" cy="5207967"/>
          </a:xfrm>
          <a:prstGeom prst="rect">
            <a:avLst/>
          </a:prstGeom>
        </p:spPr>
      </p:pic>
      <p:sp>
        <p:nvSpPr>
          <p:cNvPr id="11" name="Round Diagonal Corner Rectangle 21">
            <a:extLst>
              <a:ext uri="{FF2B5EF4-FFF2-40B4-BE49-F238E27FC236}">
                <a16:creationId xmlns:a16="http://schemas.microsoft.com/office/drawing/2014/main" id="{6905264B-113A-4E1F-AF04-A5C0C13770D3}"/>
              </a:ext>
            </a:extLst>
          </p:cNvPr>
          <p:cNvSpPr/>
          <p:nvPr/>
        </p:nvSpPr>
        <p:spPr>
          <a:xfrm>
            <a:off x="4041402" y="4939057"/>
            <a:ext cx="5923721" cy="914400"/>
          </a:xfrm>
          <a:prstGeom prst="round2DiagRect">
            <a:avLst/>
          </a:prstGeom>
          <a:noFill/>
          <a:ln w="38100">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TextBox 19">
            <a:extLst>
              <a:ext uri="{FF2B5EF4-FFF2-40B4-BE49-F238E27FC236}">
                <a16:creationId xmlns:a16="http://schemas.microsoft.com/office/drawing/2014/main" id="{CF0F9E77-6F28-4960-B341-D5E159A01DA6}"/>
              </a:ext>
            </a:extLst>
          </p:cNvPr>
          <p:cNvSpPr txBox="1"/>
          <p:nvPr/>
        </p:nvSpPr>
        <p:spPr>
          <a:xfrm>
            <a:off x="4097215" y="5073091"/>
            <a:ext cx="5680281" cy="646331"/>
          </a:xfrm>
          <a:prstGeom prst="rect">
            <a:avLst/>
          </a:prstGeom>
          <a:noFill/>
        </p:spPr>
        <p:txBody>
          <a:bodyPr wrap="square" rtlCol="0">
            <a:spAutoFit/>
          </a:bodyPr>
          <a:lstStyle/>
          <a:p>
            <a:r>
              <a:rPr lang="en-US" b="1" dirty="0">
                <a:solidFill>
                  <a:srgbClr val="FF0000"/>
                </a:solidFill>
                <a:latin typeface="Stylus BT" panose="020E0402020206020304" pitchFamily="34" charset="0"/>
              </a:rPr>
              <a:t>Go to the block then drag all of this component into the coding space</a:t>
            </a:r>
          </a:p>
        </p:txBody>
      </p:sp>
    </p:spTree>
    <p:extLst>
      <p:ext uri="{BB962C8B-B14F-4D97-AF65-F5344CB8AC3E}">
        <p14:creationId xmlns:p14="http://schemas.microsoft.com/office/powerpoint/2010/main" val="2305917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F234C71D-1CB8-42BA-8131-7A1DC60EF348}"/>
              </a:ext>
            </a:extLst>
          </p:cNvPr>
          <p:cNvPicPr>
            <a:picLocks noChangeAspect="1"/>
          </p:cNvPicPr>
          <p:nvPr/>
        </p:nvPicPr>
        <p:blipFill rotWithShape="1">
          <a:blip r:embed="rId3"/>
          <a:srcRect l="21722" t="21477" r="22055" b="26023"/>
          <a:stretch/>
        </p:blipFill>
        <p:spPr>
          <a:xfrm>
            <a:off x="1685077" y="1520610"/>
            <a:ext cx="8848108" cy="4442857"/>
          </a:xfrm>
          <a:prstGeom prst="rect">
            <a:avLst/>
          </a:prstGeom>
        </p:spPr>
      </p:pic>
      <p:sp>
        <p:nvSpPr>
          <p:cNvPr id="11" name="Round Diagonal Corner Rectangle 21">
            <a:extLst>
              <a:ext uri="{FF2B5EF4-FFF2-40B4-BE49-F238E27FC236}">
                <a16:creationId xmlns:a16="http://schemas.microsoft.com/office/drawing/2014/main" id="{06F22352-43A6-4E79-9AB4-855A5DD04E39}"/>
              </a:ext>
            </a:extLst>
          </p:cNvPr>
          <p:cNvSpPr/>
          <p:nvPr/>
        </p:nvSpPr>
        <p:spPr>
          <a:xfrm>
            <a:off x="1802422" y="4739674"/>
            <a:ext cx="8423031"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TextBox 19">
            <a:extLst>
              <a:ext uri="{FF2B5EF4-FFF2-40B4-BE49-F238E27FC236}">
                <a16:creationId xmlns:a16="http://schemas.microsoft.com/office/drawing/2014/main" id="{A1AE5BE6-2141-481B-BABB-9345FD2C3939}"/>
              </a:ext>
            </a:extLst>
          </p:cNvPr>
          <p:cNvSpPr txBox="1"/>
          <p:nvPr/>
        </p:nvSpPr>
        <p:spPr>
          <a:xfrm>
            <a:off x="1966546" y="4873708"/>
            <a:ext cx="8423032" cy="646331"/>
          </a:xfrm>
          <a:prstGeom prst="rect">
            <a:avLst/>
          </a:prstGeom>
          <a:noFill/>
        </p:spPr>
        <p:txBody>
          <a:bodyPr wrap="square" rtlCol="0">
            <a:spAutoFit/>
          </a:bodyPr>
          <a:lstStyle/>
          <a:p>
            <a:r>
              <a:rPr lang="en-US" b="1" dirty="0">
                <a:solidFill>
                  <a:srgbClr val="FF0000"/>
                </a:solidFill>
                <a:latin typeface="Stylus BT" panose="020E0402020206020304" pitchFamily="34" charset="0"/>
              </a:rPr>
              <a:t>Put </a:t>
            </a:r>
            <a:r>
              <a:rPr lang="en-US" b="1" u="sng" dirty="0">
                <a:solidFill>
                  <a:srgbClr val="0070C0"/>
                </a:solidFill>
                <a:latin typeface="Stylus BT" panose="020E0402020206020304" pitchFamily="34" charset="0"/>
              </a:rPr>
              <a:t>https://api.thingspeak.com/channels/</a:t>
            </a:r>
            <a:r>
              <a:rPr lang="en-US" b="1" u="sng" dirty="0">
                <a:solidFill>
                  <a:srgbClr val="7030A0"/>
                </a:solidFill>
                <a:latin typeface="Stylus BT" panose="020E0402020206020304" pitchFamily="34" charset="0"/>
              </a:rPr>
              <a:t>channel id </a:t>
            </a:r>
            <a:r>
              <a:rPr lang="en-US" b="1" u="sng" dirty="0" err="1">
                <a:solidFill>
                  <a:srgbClr val="7030A0"/>
                </a:solidFill>
                <a:latin typeface="Stylus BT" panose="020E0402020206020304" pitchFamily="34" charset="0"/>
              </a:rPr>
              <a:t>anda</a:t>
            </a:r>
            <a:r>
              <a:rPr lang="en-US" b="1" u="sng" dirty="0">
                <a:solidFill>
                  <a:srgbClr val="7030A0"/>
                </a:solidFill>
                <a:latin typeface="Stylus BT" panose="020E0402020206020304" pitchFamily="34" charset="0"/>
              </a:rPr>
              <a:t> </a:t>
            </a:r>
            <a:r>
              <a:rPr lang="en-US" b="1" u="sng" dirty="0">
                <a:solidFill>
                  <a:srgbClr val="0070C0"/>
                </a:solidFill>
                <a:latin typeface="Stylus BT" panose="020E0402020206020304" pitchFamily="34" charset="0"/>
              </a:rPr>
              <a:t>/fields/ </a:t>
            </a:r>
            <a:r>
              <a:rPr lang="en-US" b="1" u="sng" dirty="0" err="1">
                <a:solidFill>
                  <a:srgbClr val="7030A0"/>
                </a:solidFill>
                <a:latin typeface="Stylus BT" panose="020E0402020206020304" pitchFamily="34" charset="0"/>
              </a:rPr>
              <a:t>nombor</a:t>
            </a:r>
            <a:r>
              <a:rPr lang="en-US" b="1" u="sng" dirty="0">
                <a:solidFill>
                  <a:srgbClr val="7030A0"/>
                </a:solidFill>
                <a:latin typeface="Stylus BT" panose="020E0402020206020304" pitchFamily="34" charset="0"/>
              </a:rPr>
              <a:t> field </a:t>
            </a:r>
            <a:r>
              <a:rPr lang="en-US" b="1" u="sng" dirty="0">
                <a:solidFill>
                  <a:srgbClr val="0070C0"/>
                </a:solidFill>
                <a:latin typeface="Stylus BT" panose="020E0402020206020304" pitchFamily="34" charset="0"/>
              </a:rPr>
              <a:t>/last? </a:t>
            </a:r>
            <a:r>
              <a:rPr lang="en-US" b="1" dirty="0">
                <a:solidFill>
                  <a:srgbClr val="FF0000"/>
                </a:solidFill>
                <a:latin typeface="Stylus BT" panose="020E0402020206020304" pitchFamily="34" charset="0"/>
              </a:rPr>
              <a:t>Into text field</a:t>
            </a:r>
          </a:p>
        </p:txBody>
      </p:sp>
    </p:spTree>
    <p:extLst>
      <p:ext uri="{BB962C8B-B14F-4D97-AF65-F5344CB8AC3E}">
        <p14:creationId xmlns:p14="http://schemas.microsoft.com/office/powerpoint/2010/main" val="635346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D3DD31BA-94B9-4279-8D05-9BA159CFBCE7}"/>
              </a:ext>
            </a:extLst>
          </p:cNvPr>
          <p:cNvPicPr>
            <a:picLocks noChangeAspect="1"/>
          </p:cNvPicPr>
          <p:nvPr/>
        </p:nvPicPr>
        <p:blipFill rotWithShape="1">
          <a:blip r:embed="rId3"/>
          <a:srcRect l="5991" t="28797" r="26261" b="19027"/>
          <a:stretch/>
        </p:blipFill>
        <p:spPr>
          <a:xfrm>
            <a:off x="1354679" y="1555652"/>
            <a:ext cx="8281663" cy="4137887"/>
          </a:xfrm>
          <a:prstGeom prst="rect">
            <a:avLst/>
          </a:prstGeom>
        </p:spPr>
      </p:pic>
      <p:sp>
        <p:nvSpPr>
          <p:cNvPr id="11" name="Round Diagonal Corner Rectangle 21">
            <a:extLst>
              <a:ext uri="{FF2B5EF4-FFF2-40B4-BE49-F238E27FC236}">
                <a16:creationId xmlns:a16="http://schemas.microsoft.com/office/drawing/2014/main" id="{54650624-73FD-4513-8F63-D3AFFF70D854}"/>
              </a:ext>
            </a:extLst>
          </p:cNvPr>
          <p:cNvSpPr/>
          <p:nvPr/>
        </p:nvSpPr>
        <p:spPr>
          <a:xfrm>
            <a:off x="3048180" y="5855832"/>
            <a:ext cx="3815857" cy="716451"/>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TextBox 19">
            <a:extLst>
              <a:ext uri="{FF2B5EF4-FFF2-40B4-BE49-F238E27FC236}">
                <a16:creationId xmlns:a16="http://schemas.microsoft.com/office/drawing/2014/main" id="{C9343B5F-2767-4D03-82FD-2C3DAC2AA953}"/>
              </a:ext>
            </a:extLst>
          </p:cNvPr>
          <p:cNvSpPr txBox="1"/>
          <p:nvPr/>
        </p:nvSpPr>
        <p:spPr>
          <a:xfrm>
            <a:off x="3259523" y="5901550"/>
            <a:ext cx="3393169" cy="646331"/>
          </a:xfrm>
          <a:prstGeom prst="rect">
            <a:avLst/>
          </a:prstGeom>
          <a:noFill/>
        </p:spPr>
        <p:txBody>
          <a:bodyPr wrap="square" rtlCol="0">
            <a:spAutoFit/>
          </a:bodyPr>
          <a:lstStyle/>
          <a:p>
            <a:r>
              <a:rPr lang="en-US" dirty="0">
                <a:solidFill>
                  <a:schemeClr val="bg1"/>
                </a:solidFill>
                <a:latin typeface="Stylus BT" panose="020E0402020206020304" pitchFamily="34" charset="0"/>
              </a:rPr>
              <a:t>Put Clock1.Timer and call web get</a:t>
            </a:r>
          </a:p>
        </p:txBody>
      </p:sp>
    </p:spTree>
    <p:extLst>
      <p:ext uri="{BB962C8B-B14F-4D97-AF65-F5344CB8AC3E}">
        <p14:creationId xmlns:p14="http://schemas.microsoft.com/office/powerpoint/2010/main" val="3589111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3</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Round Diagonal Corner Rectangle 21">
            <a:extLst>
              <a:ext uri="{FF2B5EF4-FFF2-40B4-BE49-F238E27FC236}">
                <a16:creationId xmlns:a16="http://schemas.microsoft.com/office/drawing/2014/main" id="{92D5F2F5-36FB-4508-A8A7-40EBC22D7516}"/>
              </a:ext>
            </a:extLst>
          </p:cNvPr>
          <p:cNvSpPr/>
          <p:nvPr/>
        </p:nvSpPr>
        <p:spPr>
          <a:xfrm>
            <a:off x="2186353" y="5510577"/>
            <a:ext cx="4419601" cy="914400"/>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a:extLst>
              <a:ext uri="{FF2B5EF4-FFF2-40B4-BE49-F238E27FC236}">
                <a16:creationId xmlns:a16="http://schemas.microsoft.com/office/drawing/2014/main" id="{00358986-5B5D-4675-BE2D-1B5302C74B2D}"/>
              </a:ext>
            </a:extLst>
          </p:cNvPr>
          <p:cNvSpPr txBox="1"/>
          <p:nvPr/>
        </p:nvSpPr>
        <p:spPr>
          <a:xfrm>
            <a:off x="2693377" y="5742660"/>
            <a:ext cx="3268844" cy="369332"/>
          </a:xfrm>
          <a:prstGeom prst="rect">
            <a:avLst/>
          </a:prstGeom>
          <a:noFill/>
        </p:spPr>
        <p:txBody>
          <a:bodyPr wrap="none" rtlCol="0">
            <a:spAutoFit/>
          </a:bodyPr>
          <a:lstStyle/>
          <a:p>
            <a:r>
              <a:rPr lang="en-US" dirty="0">
                <a:solidFill>
                  <a:schemeClr val="bg1"/>
                </a:solidFill>
                <a:latin typeface="Stylus BT" panose="020E0402020206020304" pitchFamily="34" charset="0"/>
              </a:rPr>
              <a:t>Drag web1 and web2 got text</a:t>
            </a:r>
          </a:p>
        </p:txBody>
      </p:sp>
      <p:pic>
        <p:nvPicPr>
          <p:cNvPr id="20" name="Picture 19">
            <a:extLst>
              <a:ext uri="{FF2B5EF4-FFF2-40B4-BE49-F238E27FC236}">
                <a16:creationId xmlns:a16="http://schemas.microsoft.com/office/drawing/2014/main" id="{1C57BA4E-FBB0-4468-BFF4-85DAD2B6D9B3}"/>
              </a:ext>
            </a:extLst>
          </p:cNvPr>
          <p:cNvPicPr>
            <a:picLocks noChangeAspect="1"/>
          </p:cNvPicPr>
          <p:nvPr/>
        </p:nvPicPr>
        <p:blipFill rotWithShape="1">
          <a:blip r:embed="rId3"/>
          <a:srcRect l="25008" t="26186" r="4957" b="15906"/>
          <a:stretch/>
        </p:blipFill>
        <p:spPr>
          <a:xfrm>
            <a:off x="1043354" y="1398967"/>
            <a:ext cx="8645236" cy="4017053"/>
          </a:xfrm>
          <a:prstGeom prst="rect">
            <a:avLst/>
          </a:prstGeom>
        </p:spPr>
      </p:pic>
    </p:spTree>
    <p:extLst>
      <p:ext uri="{BB962C8B-B14F-4D97-AF65-F5344CB8AC3E}">
        <p14:creationId xmlns:p14="http://schemas.microsoft.com/office/powerpoint/2010/main" val="2543268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4</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Round Diagonal Corner Rectangle 21">
            <a:extLst>
              <a:ext uri="{FF2B5EF4-FFF2-40B4-BE49-F238E27FC236}">
                <a16:creationId xmlns:a16="http://schemas.microsoft.com/office/drawing/2014/main" id="{5544F789-6572-4ADA-8C53-3986607BA125}"/>
              </a:ext>
            </a:extLst>
          </p:cNvPr>
          <p:cNvSpPr/>
          <p:nvPr/>
        </p:nvSpPr>
        <p:spPr>
          <a:xfrm>
            <a:off x="2502876" y="5619790"/>
            <a:ext cx="5665178" cy="914400"/>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a:extLst>
              <a:ext uri="{FF2B5EF4-FFF2-40B4-BE49-F238E27FC236}">
                <a16:creationId xmlns:a16="http://schemas.microsoft.com/office/drawing/2014/main" id="{5135C16D-A90C-4021-9DDD-AEE47B482639}"/>
              </a:ext>
            </a:extLst>
          </p:cNvPr>
          <p:cNvSpPr txBox="1"/>
          <p:nvPr/>
        </p:nvSpPr>
        <p:spPr>
          <a:xfrm>
            <a:off x="2579077" y="5808905"/>
            <a:ext cx="5257800" cy="646331"/>
          </a:xfrm>
          <a:prstGeom prst="rect">
            <a:avLst/>
          </a:prstGeom>
          <a:noFill/>
        </p:spPr>
        <p:txBody>
          <a:bodyPr wrap="square" rtlCol="0">
            <a:spAutoFit/>
          </a:bodyPr>
          <a:lstStyle/>
          <a:p>
            <a:r>
              <a:rPr lang="en-US" b="1" dirty="0">
                <a:solidFill>
                  <a:schemeClr val="bg1"/>
                </a:solidFill>
                <a:latin typeface="Stylus BT" panose="020E0402020206020304" pitchFamily="34" charset="0"/>
              </a:rPr>
              <a:t>Go to the build and click on App(save .</a:t>
            </a:r>
            <a:r>
              <a:rPr lang="en-US" b="1" dirty="0" err="1">
                <a:solidFill>
                  <a:schemeClr val="bg1"/>
                </a:solidFill>
                <a:latin typeface="Stylus BT" panose="020E0402020206020304" pitchFamily="34" charset="0"/>
              </a:rPr>
              <a:t>apk</a:t>
            </a:r>
            <a:r>
              <a:rPr lang="en-US" b="1" dirty="0">
                <a:solidFill>
                  <a:schemeClr val="bg1"/>
                </a:solidFill>
                <a:latin typeface="Stylus BT" panose="020E0402020206020304" pitchFamily="34" charset="0"/>
              </a:rPr>
              <a:t> to my computer). Then install it in your phone</a:t>
            </a:r>
          </a:p>
        </p:txBody>
      </p:sp>
      <p:pic>
        <p:nvPicPr>
          <p:cNvPr id="20" name="Picture 19">
            <a:extLst>
              <a:ext uri="{FF2B5EF4-FFF2-40B4-BE49-F238E27FC236}">
                <a16:creationId xmlns:a16="http://schemas.microsoft.com/office/drawing/2014/main" id="{D8C96F0C-E097-4D49-B976-DF36DDE0C63E}"/>
              </a:ext>
            </a:extLst>
          </p:cNvPr>
          <p:cNvPicPr>
            <a:picLocks noChangeAspect="1"/>
          </p:cNvPicPr>
          <p:nvPr/>
        </p:nvPicPr>
        <p:blipFill rotWithShape="1">
          <a:blip r:embed="rId3"/>
          <a:srcRect l="13731" t="13104" r="17615" b="28278"/>
          <a:stretch/>
        </p:blipFill>
        <p:spPr>
          <a:xfrm>
            <a:off x="1467554" y="1405048"/>
            <a:ext cx="8432448" cy="4047904"/>
          </a:xfrm>
          <a:prstGeom prst="rect">
            <a:avLst/>
          </a:prstGeom>
        </p:spPr>
      </p:pic>
    </p:spTree>
    <p:extLst>
      <p:ext uri="{BB962C8B-B14F-4D97-AF65-F5344CB8AC3E}">
        <p14:creationId xmlns:p14="http://schemas.microsoft.com/office/powerpoint/2010/main" val="1176342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4</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30" name="Picture 29">
            <a:extLst>
              <a:ext uri="{FF2B5EF4-FFF2-40B4-BE49-F238E27FC236}">
                <a16:creationId xmlns:a16="http://schemas.microsoft.com/office/drawing/2014/main" id="{8F79A022-6931-4140-9E5B-01DE59E1E2D4}"/>
              </a:ext>
            </a:extLst>
          </p:cNvPr>
          <p:cNvPicPr>
            <a:picLocks noChangeAspect="1"/>
          </p:cNvPicPr>
          <p:nvPr/>
        </p:nvPicPr>
        <p:blipFill>
          <a:blip r:embed="rId3"/>
          <a:stretch>
            <a:fillRect/>
          </a:stretch>
        </p:blipFill>
        <p:spPr>
          <a:xfrm>
            <a:off x="1193376" y="2808502"/>
            <a:ext cx="3484115" cy="2584823"/>
          </a:xfrm>
          <a:prstGeom prst="rect">
            <a:avLst/>
          </a:prstGeom>
        </p:spPr>
      </p:pic>
      <p:sp>
        <p:nvSpPr>
          <p:cNvPr id="34" name="Round Diagonal Corner Rectangle 12">
            <a:extLst>
              <a:ext uri="{FF2B5EF4-FFF2-40B4-BE49-F238E27FC236}">
                <a16:creationId xmlns:a16="http://schemas.microsoft.com/office/drawing/2014/main" id="{DD45EB8A-93AD-48BA-BD8B-7E32310B9FFC}"/>
              </a:ext>
            </a:extLst>
          </p:cNvPr>
          <p:cNvSpPr/>
          <p:nvPr/>
        </p:nvSpPr>
        <p:spPr>
          <a:xfrm>
            <a:off x="727357" y="2615593"/>
            <a:ext cx="4138127" cy="3020797"/>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5" name="Round Diagonal Corner Rectangle 13">
            <a:extLst>
              <a:ext uri="{FF2B5EF4-FFF2-40B4-BE49-F238E27FC236}">
                <a16:creationId xmlns:a16="http://schemas.microsoft.com/office/drawing/2014/main" id="{8A748812-384B-41BC-B582-3F3C47886E3F}"/>
              </a:ext>
            </a:extLst>
          </p:cNvPr>
          <p:cNvSpPr/>
          <p:nvPr/>
        </p:nvSpPr>
        <p:spPr>
          <a:xfrm>
            <a:off x="1199974" y="1782430"/>
            <a:ext cx="2486765" cy="611635"/>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TextBox 35">
            <a:extLst>
              <a:ext uri="{FF2B5EF4-FFF2-40B4-BE49-F238E27FC236}">
                <a16:creationId xmlns:a16="http://schemas.microsoft.com/office/drawing/2014/main" id="{93EC56D0-201C-484A-A082-4E1807C833AC}"/>
              </a:ext>
            </a:extLst>
          </p:cNvPr>
          <p:cNvSpPr txBox="1"/>
          <p:nvPr/>
        </p:nvSpPr>
        <p:spPr>
          <a:xfrm>
            <a:off x="1393897" y="1891339"/>
            <a:ext cx="2023311" cy="369332"/>
          </a:xfrm>
          <a:prstGeom prst="rect">
            <a:avLst/>
          </a:prstGeom>
          <a:noFill/>
        </p:spPr>
        <p:txBody>
          <a:bodyPr wrap="none" rtlCol="0">
            <a:spAutoFit/>
          </a:bodyPr>
          <a:lstStyle/>
          <a:p>
            <a:r>
              <a:rPr lang="en-US" dirty="0">
                <a:solidFill>
                  <a:schemeClr val="bg1"/>
                </a:solidFill>
                <a:latin typeface="Stylus BT" panose="020E0402020206020304" pitchFamily="34" charset="0"/>
              </a:rPr>
              <a:t>Put the LED at D7</a:t>
            </a:r>
          </a:p>
        </p:txBody>
      </p:sp>
      <p:sp>
        <p:nvSpPr>
          <p:cNvPr id="40" name="Round Diagonal Corner Rectangle 17">
            <a:extLst>
              <a:ext uri="{FF2B5EF4-FFF2-40B4-BE49-F238E27FC236}">
                <a16:creationId xmlns:a16="http://schemas.microsoft.com/office/drawing/2014/main" id="{A0A75B9C-B0EC-42E8-8CED-2CAFBB53FD8A}"/>
              </a:ext>
            </a:extLst>
          </p:cNvPr>
          <p:cNvSpPr/>
          <p:nvPr/>
        </p:nvSpPr>
        <p:spPr>
          <a:xfrm>
            <a:off x="6096000" y="2551852"/>
            <a:ext cx="3628461" cy="3544466"/>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 name="Rectangle 40">
            <a:extLst>
              <a:ext uri="{FF2B5EF4-FFF2-40B4-BE49-F238E27FC236}">
                <a16:creationId xmlns:a16="http://schemas.microsoft.com/office/drawing/2014/main" id="{DF827171-A662-4C31-8FFD-AFB5A02178BC}"/>
              </a:ext>
            </a:extLst>
          </p:cNvPr>
          <p:cNvSpPr>
            <a:spLocks noChangeArrowheads="1"/>
          </p:cNvSpPr>
          <p:nvPr/>
        </p:nvSpPr>
        <p:spPr bwMode="auto">
          <a:xfrm>
            <a:off x="6356159" y="1925896"/>
            <a:ext cx="26647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1400" dirty="0">
                <a:solidFill>
                  <a:schemeClr val="bg1"/>
                </a:solidFill>
                <a:latin typeface="Stylus BT" panose="020E0402020206020304" pitchFamily="34" charset="0"/>
                <a:cs typeface="Times New Roman" pitchFamily="18" charset="0"/>
              </a:rPr>
              <a:t>Open </a:t>
            </a:r>
            <a:r>
              <a:rPr lang="en-US" sz="1400" dirty="0" err="1">
                <a:solidFill>
                  <a:schemeClr val="bg1"/>
                </a:solidFill>
                <a:latin typeface="Stylus BT" panose="020E0402020206020304" pitchFamily="34" charset="0"/>
                <a:cs typeface="Times New Roman" pitchFamily="18" charset="0"/>
              </a:rPr>
              <a:t>thingspeak_controlled.ino</a:t>
            </a:r>
            <a:endParaRPr kumimoji="0" lang="en-US" sz="1800" b="0" i="0" u="none" strike="noStrike" cap="none" normalizeH="0" baseline="0" dirty="0">
              <a:ln>
                <a:noFill/>
              </a:ln>
              <a:solidFill>
                <a:schemeClr val="bg1"/>
              </a:solidFill>
              <a:effectLst/>
              <a:latin typeface="Stylus BT" panose="020E0402020206020304" pitchFamily="34" charset="0"/>
              <a:cs typeface="Arial" pitchFamily="34" charset="0"/>
            </a:endParaRPr>
          </a:p>
        </p:txBody>
      </p:sp>
      <p:sp>
        <p:nvSpPr>
          <p:cNvPr id="42" name="Round Diagonal Corner Rectangle 19">
            <a:extLst>
              <a:ext uri="{FF2B5EF4-FFF2-40B4-BE49-F238E27FC236}">
                <a16:creationId xmlns:a16="http://schemas.microsoft.com/office/drawing/2014/main" id="{C3A595BA-EB49-485A-9163-227EEDD0364D}"/>
              </a:ext>
            </a:extLst>
          </p:cNvPr>
          <p:cNvSpPr/>
          <p:nvPr/>
        </p:nvSpPr>
        <p:spPr>
          <a:xfrm>
            <a:off x="6290944" y="1848647"/>
            <a:ext cx="2835471" cy="492849"/>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3" name="Picture 42">
            <a:extLst>
              <a:ext uri="{FF2B5EF4-FFF2-40B4-BE49-F238E27FC236}">
                <a16:creationId xmlns:a16="http://schemas.microsoft.com/office/drawing/2014/main" id="{C67DDCC8-8FC6-4337-9C18-0E172CD9E587}"/>
              </a:ext>
            </a:extLst>
          </p:cNvPr>
          <p:cNvPicPr>
            <a:picLocks noChangeAspect="1"/>
          </p:cNvPicPr>
          <p:nvPr/>
        </p:nvPicPr>
        <p:blipFill rotWithShape="1">
          <a:blip r:embed="rId4"/>
          <a:srcRect l="8865" t="16674" r="65386" b="44446"/>
          <a:stretch/>
        </p:blipFill>
        <p:spPr>
          <a:xfrm>
            <a:off x="6217557" y="2837916"/>
            <a:ext cx="3385346" cy="2873963"/>
          </a:xfrm>
          <a:prstGeom prst="rect">
            <a:avLst/>
          </a:prstGeom>
        </p:spPr>
      </p:pic>
      <p:sp>
        <p:nvSpPr>
          <p:cNvPr id="44" name="TextBox 43">
            <a:extLst>
              <a:ext uri="{FF2B5EF4-FFF2-40B4-BE49-F238E27FC236}">
                <a16:creationId xmlns:a16="http://schemas.microsoft.com/office/drawing/2014/main" id="{51546D80-9986-475D-9DBA-4DAE81E4C227}"/>
              </a:ext>
            </a:extLst>
          </p:cNvPr>
          <p:cNvSpPr txBox="1"/>
          <p:nvPr/>
        </p:nvSpPr>
        <p:spPr>
          <a:xfrm>
            <a:off x="825951" y="1379437"/>
            <a:ext cx="8186164" cy="369332"/>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base">
              <a:spcBef>
                <a:spcPct val="0"/>
              </a:spcBef>
              <a:spcAft>
                <a:spcPct val="0"/>
              </a:spcAft>
            </a:pPr>
            <a:r>
              <a:rPr lang="en-US" b="1" dirty="0">
                <a:solidFill>
                  <a:schemeClr val="bg1"/>
                </a:solidFill>
                <a:latin typeface="Stylus BT" panose="020E0402020206020304" pitchFamily="34" charset="0"/>
                <a:ea typeface="Calibri" pitchFamily="34" charset="0"/>
                <a:cs typeface="Times New Roman" pitchFamily="18" charset="0"/>
              </a:rPr>
              <a:t>Lesson 4 : Send data from android smart phone to </a:t>
            </a:r>
            <a:r>
              <a:rPr lang="en-US" b="1" dirty="0" err="1">
                <a:solidFill>
                  <a:schemeClr val="bg1"/>
                </a:solidFill>
                <a:latin typeface="Stylus BT" panose="020E0402020206020304" pitchFamily="34" charset="0"/>
                <a:ea typeface="Calibri" pitchFamily="34" charset="0"/>
                <a:cs typeface="Times New Roman" pitchFamily="18" charset="0"/>
              </a:rPr>
              <a:t>NodeMCU</a:t>
            </a:r>
            <a:r>
              <a:rPr lang="en-US" b="1" dirty="0">
                <a:solidFill>
                  <a:schemeClr val="bg1"/>
                </a:solidFill>
                <a:latin typeface="Stylus BT" panose="020E0402020206020304" pitchFamily="34" charset="0"/>
                <a:ea typeface="Calibri" pitchFamily="34" charset="0"/>
                <a:cs typeface="Times New Roman" pitchFamily="18" charset="0"/>
              </a:rPr>
              <a:t> through cloud</a:t>
            </a:r>
            <a:endParaRPr lang="en-US" sz="800" dirty="0">
              <a:solidFill>
                <a:schemeClr val="bg1"/>
              </a:solidFill>
              <a:latin typeface="Stylus BT" panose="020E0402020206020304" pitchFamily="34" charset="0"/>
              <a:cs typeface="Arial" pitchFamily="34" charset="0"/>
            </a:endParaRPr>
          </a:p>
        </p:txBody>
      </p:sp>
      <p:sp>
        <p:nvSpPr>
          <p:cNvPr id="45" name="Rectangle: Diagonal Corners Rounded 44">
            <a:extLst>
              <a:ext uri="{FF2B5EF4-FFF2-40B4-BE49-F238E27FC236}">
                <a16:creationId xmlns:a16="http://schemas.microsoft.com/office/drawing/2014/main" id="{A4A0F553-78E9-4076-9EC6-E56AA2DEDAFF}"/>
              </a:ext>
            </a:extLst>
          </p:cNvPr>
          <p:cNvSpPr/>
          <p:nvPr/>
        </p:nvSpPr>
        <p:spPr>
          <a:xfrm>
            <a:off x="552706" y="1906004"/>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46" name="Rectangle: Diagonal Corners Rounded 45">
            <a:extLst>
              <a:ext uri="{FF2B5EF4-FFF2-40B4-BE49-F238E27FC236}">
                <a16:creationId xmlns:a16="http://schemas.microsoft.com/office/drawing/2014/main" id="{4978B6DE-91DC-43A9-8561-4208BC745AC2}"/>
              </a:ext>
            </a:extLst>
          </p:cNvPr>
          <p:cNvSpPr/>
          <p:nvPr/>
        </p:nvSpPr>
        <p:spPr>
          <a:xfrm>
            <a:off x="5693282" y="1906004"/>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spTree>
    <p:extLst>
      <p:ext uri="{BB962C8B-B14F-4D97-AF65-F5344CB8AC3E}">
        <p14:creationId xmlns:p14="http://schemas.microsoft.com/office/powerpoint/2010/main" val="742398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40" name="Parallelogram 39">
            <a:extLst>
              <a:ext uri="{FF2B5EF4-FFF2-40B4-BE49-F238E27FC236}">
                <a16:creationId xmlns:a16="http://schemas.microsoft.com/office/drawing/2014/main" id="{9CFD8AC6-FA6B-43D3-84A7-73CBE3CC923A}"/>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4" name="Group 3">
            <a:extLst>
              <a:ext uri="{FF2B5EF4-FFF2-40B4-BE49-F238E27FC236}">
                <a16:creationId xmlns:a16="http://schemas.microsoft.com/office/drawing/2014/main" id="{86B0808E-4A39-4AD0-A899-EADD3F65088B}"/>
              </a:ext>
            </a:extLst>
          </p:cNvPr>
          <p:cNvGrpSpPr/>
          <p:nvPr/>
        </p:nvGrpSpPr>
        <p:grpSpPr>
          <a:xfrm>
            <a:off x="802660" y="1370972"/>
            <a:ext cx="10421833" cy="2063977"/>
            <a:chOff x="-4797762" y="-1709886"/>
            <a:chExt cx="8435430" cy="1670856"/>
          </a:xfrm>
        </p:grpSpPr>
        <p:sp>
          <p:nvSpPr>
            <p:cNvPr id="5" name="Text Box 2">
              <a:extLst>
                <a:ext uri="{FF2B5EF4-FFF2-40B4-BE49-F238E27FC236}">
                  <a16:creationId xmlns:a16="http://schemas.microsoft.com/office/drawing/2014/main" id="{4CE7C02F-F92E-4DD6-8BA2-63CAB60EC34F}"/>
                </a:ext>
              </a:extLst>
            </p:cNvPr>
            <p:cNvSpPr txBox="1">
              <a:spLocks noChangeArrowheads="1"/>
            </p:cNvSpPr>
            <p:nvPr/>
          </p:nvSpPr>
          <p:spPr bwMode="auto">
            <a:xfrm>
              <a:off x="-4797762" y="-1709886"/>
              <a:ext cx="2756794" cy="314163"/>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a:lnSpc>
                  <a:spcPct val="115000"/>
                </a:lnSpc>
                <a:spcAft>
                  <a:spcPts val="1001"/>
                </a:spcAft>
              </a:pPr>
              <a:r>
                <a:rPr lang="en-MY" sz="2000" b="1" dirty="0">
                  <a:solidFill>
                    <a:schemeClr val="bg1"/>
                  </a:solidFill>
                  <a:latin typeface="Stylus BT" panose="020E0402020206020304" pitchFamily="34" charset="0"/>
                  <a:ea typeface="Calibri"/>
                  <a:cs typeface="Calibri"/>
                </a:rPr>
                <a:t>Download the software here</a:t>
              </a:r>
              <a:r>
                <a:rPr lang="en-MY" sz="2000" dirty="0">
                  <a:solidFill>
                    <a:schemeClr val="bg1"/>
                  </a:solidFill>
                  <a:latin typeface="Calibri"/>
                  <a:ea typeface="Calibri"/>
                  <a:cs typeface="Calibri"/>
                </a:rPr>
                <a:t>!</a:t>
              </a:r>
              <a:endParaRPr lang="en-MY" sz="1100" dirty="0">
                <a:solidFill>
                  <a:schemeClr val="bg1"/>
                </a:solidFill>
                <a:latin typeface="Calibri"/>
                <a:ea typeface="Calibri"/>
                <a:cs typeface="Times New Roman"/>
              </a:endParaRPr>
            </a:p>
          </p:txBody>
        </p:sp>
        <p:grpSp>
          <p:nvGrpSpPr>
            <p:cNvPr id="6" name="Group 5">
              <a:extLst>
                <a:ext uri="{FF2B5EF4-FFF2-40B4-BE49-F238E27FC236}">
                  <a16:creationId xmlns:a16="http://schemas.microsoft.com/office/drawing/2014/main" id="{5C5C1911-518F-4735-970F-CD8F15183BEA}"/>
                </a:ext>
              </a:extLst>
            </p:cNvPr>
            <p:cNvGrpSpPr/>
            <p:nvPr/>
          </p:nvGrpSpPr>
          <p:grpSpPr>
            <a:xfrm>
              <a:off x="-339094" y="-1442014"/>
              <a:ext cx="3976762" cy="1402984"/>
              <a:chOff x="-339123" y="-1762831"/>
              <a:chExt cx="3977073" cy="1403131"/>
            </a:xfrm>
          </p:grpSpPr>
          <p:pic>
            <p:nvPicPr>
              <p:cNvPr id="7" name="Picture 6">
                <a:extLst>
                  <a:ext uri="{FF2B5EF4-FFF2-40B4-BE49-F238E27FC236}">
                    <a16:creationId xmlns:a16="http://schemas.microsoft.com/office/drawing/2014/main" id="{E543DA8A-E188-4D35-B195-82A63A638EF7}"/>
                  </a:ext>
                </a:extLst>
              </p:cNvPr>
              <p:cNvPicPr>
                <a:picLocks noChangeAspect="1"/>
              </p:cNvPicPr>
              <p:nvPr/>
            </p:nvPicPr>
            <p:blipFill rotWithShape="1">
              <a:blip r:embed="rId2">
                <a:extLst>
                  <a:ext uri="{28A0092B-C50C-407E-A947-70E740481C1C}">
                    <a14:useLocalDpi xmlns:a14="http://schemas.microsoft.com/office/drawing/2010/main" val="0"/>
                  </a:ext>
                </a:extLst>
              </a:blip>
              <a:srcRect l="15603" t="40817" r="19841" b="17087"/>
              <a:stretch/>
            </p:blipFill>
            <p:spPr bwMode="auto">
              <a:xfrm>
                <a:off x="-339123" y="-1762831"/>
                <a:ext cx="3831021" cy="140313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8" name="Oval 7">
                <a:extLst>
                  <a:ext uri="{FF2B5EF4-FFF2-40B4-BE49-F238E27FC236}">
                    <a16:creationId xmlns:a16="http://schemas.microsoft.com/office/drawing/2014/main" id="{2C425823-155E-4E35-9DAD-3D8CFF10BCF6}"/>
                  </a:ext>
                </a:extLst>
              </p:cNvPr>
              <p:cNvSpPr/>
              <p:nvPr/>
            </p:nvSpPr>
            <p:spPr>
              <a:xfrm>
                <a:off x="2232231" y="-1280491"/>
                <a:ext cx="1405719" cy="238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1" rIns="91440" bIns="45721" numCol="1" spcCol="0" rtlCol="0" fromWordArt="0" anchor="ctr" anchorCtr="0" forceAA="0" compatLnSpc="1">
                <a:prstTxWarp prst="textNoShape">
                  <a:avLst/>
                </a:prstTxWarp>
                <a:noAutofit/>
              </a:bodyPr>
              <a:lstStyle/>
              <a:p>
                <a:endParaRPr lang="en-MY" sz="1801"/>
              </a:p>
            </p:txBody>
          </p:sp>
          <p:cxnSp>
            <p:nvCxnSpPr>
              <p:cNvPr id="9" name="Straight Arrow Connector 8">
                <a:extLst>
                  <a:ext uri="{FF2B5EF4-FFF2-40B4-BE49-F238E27FC236}">
                    <a16:creationId xmlns:a16="http://schemas.microsoft.com/office/drawing/2014/main" id="{D470A5C1-B594-446D-991B-59BD0BF941B1}"/>
                  </a:ext>
                </a:extLst>
              </p:cNvPr>
              <p:cNvCxnSpPr/>
              <p:nvPr/>
            </p:nvCxnSpPr>
            <p:spPr>
              <a:xfrm>
                <a:off x="2931953" y="-1634285"/>
                <a:ext cx="0" cy="27295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03053484-266C-4374-B265-20EA5F03B009}"/>
              </a:ext>
            </a:extLst>
          </p:cNvPr>
          <p:cNvGrpSpPr/>
          <p:nvPr/>
        </p:nvGrpSpPr>
        <p:grpSpPr>
          <a:xfrm>
            <a:off x="509510" y="4692224"/>
            <a:ext cx="4863465" cy="1622425"/>
            <a:chOff x="0" y="0"/>
            <a:chExt cx="4863474" cy="1622425"/>
          </a:xfrm>
        </p:grpSpPr>
        <p:pic>
          <p:nvPicPr>
            <p:cNvPr id="11" name="Picture 10">
              <a:extLst>
                <a:ext uri="{FF2B5EF4-FFF2-40B4-BE49-F238E27FC236}">
                  <a16:creationId xmlns:a16="http://schemas.microsoft.com/office/drawing/2014/main" id="{679BCCC8-047B-40C3-8603-AA504461DFD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8692" b="92523" l="7212" r="36058">
                          <a14:foregroundMark x1="21635" y1="54206" x2="20673" y2="50467"/>
                          <a14:foregroundMark x1="12981" y1="26168" x2="15385" y2="26168"/>
                          <a14:foregroundMark x1="8173" y1="19626" x2="8654" y2="20561"/>
                          <a14:foregroundMark x1="23558" y1="62617" x2="23077" y2="70093"/>
                          <a14:foregroundMark x1="16346" y1="28037" x2="30769" y2="42056"/>
                          <a14:foregroundMark x1="30769" y1="42056" x2="34615" y2="71963"/>
                          <a14:foregroundMark x1="34615" y1="71963" x2="24519" y2="79439"/>
                          <a14:foregroundMark x1="20192" y1="26168" x2="34615" y2="31776"/>
                          <a14:foregroundMark x1="10577" y1="20561" x2="26923" y2="21495"/>
                          <a14:foregroundMark x1="26923" y1="21495" x2="29808" y2="27103"/>
                          <a14:foregroundMark x1="31250" y1="29907" x2="35577" y2="54206"/>
                          <a14:foregroundMark x1="36058" y1="47664" x2="30769" y2="30841"/>
                          <a14:foregroundMark x1="35096" y1="32710" x2="33173" y2="29907"/>
                          <a14:foregroundMark x1="35577" y1="30841" x2="32692" y2="28972"/>
                          <a14:foregroundMark x1="35577" y1="30841" x2="28365" y2="28037"/>
                          <a14:foregroundMark x1="29327" y1="85981" x2="34615" y2="56075"/>
                          <a14:foregroundMark x1="34615" y1="56075" x2="34615" y2="50467"/>
                          <a14:foregroundMark x1="28846" y1="82243" x2="35577" y2="85981"/>
                          <a14:foregroundMark x1="35096" y1="85981" x2="34135" y2="42991"/>
                          <a14:foregroundMark x1="35577" y1="44860" x2="35577" y2="75701"/>
                          <a14:foregroundMark x1="30769" y1="85981" x2="36058" y2="86916"/>
                          <a14:foregroundMark x1="16346" y1="84112" x2="26923" y2="80374"/>
                          <a14:foregroundMark x1="17788" y1="85047" x2="26442" y2="92523"/>
                        </a14:backgroundRemoval>
                      </a14:imgEffect>
                    </a14:imgLayer>
                  </a14:imgProps>
                </a:ext>
                <a:ext uri="{28A0092B-C50C-407E-A947-70E740481C1C}">
                  <a14:useLocalDpi xmlns:a14="http://schemas.microsoft.com/office/drawing/2010/main" val="0"/>
                </a:ext>
              </a:extLst>
            </a:blip>
            <a:srcRect l="4072" t="12315" r="59729"/>
            <a:stretch/>
          </p:blipFill>
          <p:spPr bwMode="auto">
            <a:xfrm>
              <a:off x="1678674" y="122829"/>
              <a:ext cx="1091821" cy="136477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0429737-C696-4DBE-B318-BB65454A0168}"/>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20232" b="83562" l="62986" r="85430"/>
                      </a14:imgEffect>
                    </a14:imgLayer>
                  </a14:imgProps>
                </a:ext>
                <a:ext uri="{28A0092B-C50C-407E-A947-70E740481C1C}">
                  <a14:useLocalDpi xmlns:a14="http://schemas.microsoft.com/office/drawing/2010/main" val="0"/>
                </a:ext>
              </a:extLst>
            </a:blip>
            <a:srcRect l="60181" t="12315" r="11765" b="8522"/>
            <a:stretch/>
          </p:blipFill>
          <p:spPr bwMode="auto">
            <a:xfrm>
              <a:off x="0" y="122829"/>
              <a:ext cx="846161" cy="1228299"/>
            </a:xfrm>
            <a:prstGeom prst="rect">
              <a:avLst/>
            </a:prstGeom>
            <a:ln>
              <a:noFill/>
            </a:ln>
            <a:extLst>
              <a:ext uri="{53640926-AAD7-44D8-BBD7-CCE9431645EC}">
                <a14:shadowObscured xmlns:a14="http://schemas.microsoft.com/office/drawing/2010/main"/>
              </a:ext>
            </a:extLst>
          </p:spPr>
        </p:pic>
        <p:sp>
          <p:nvSpPr>
            <p:cNvPr id="13" name="Right Arrow 13">
              <a:extLst>
                <a:ext uri="{FF2B5EF4-FFF2-40B4-BE49-F238E27FC236}">
                  <a16:creationId xmlns:a16="http://schemas.microsoft.com/office/drawing/2014/main" id="{B273F15A-5EFE-489B-8771-07197302FAB1}"/>
                </a:ext>
              </a:extLst>
            </p:cNvPr>
            <p:cNvSpPr/>
            <p:nvPr/>
          </p:nvSpPr>
          <p:spPr>
            <a:xfrm>
              <a:off x="968991" y="477671"/>
              <a:ext cx="614045" cy="498475"/>
            </a:xfrm>
            <a:prstGeom prst="rightArrow">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1" rIns="91440" bIns="45721" numCol="1" spcCol="0" rtlCol="0" fromWordArt="0" anchor="ctr" anchorCtr="0" forceAA="0" compatLnSpc="1">
              <a:prstTxWarp prst="textNoShape">
                <a:avLst/>
              </a:prstTxWarp>
              <a:noAutofit/>
            </a:bodyPr>
            <a:lstStyle/>
            <a:p>
              <a:endParaRPr lang="en-MY" sz="1801"/>
            </a:p>
          </p:txBody>
        </p:sp>
        <p:sp>
          <p:nvSpPr>
            <p:cNvPr id="14" name="Right Arrow 14">
              <a:extLst>
                <a:ext uri="{FF2B5EF4-FFF2-40B4-BE49-F238E27FC236}">
                  <a16:creationId xmlns:a16="http://schemas.microsoft.com/office/drawing/2014/main" id="{B4461D89-7823-4354-96B1-BE24473B129E}"/>
                </a:ext>
              </a:extLst>
            </p:cNvPr>
            <p:cNvSpPr/>
            <p:nvPr/>
          </p:nvSpPr>
          <p:spPr>
            <a:xfrm>
              <a:off x="2879677" y="477671"/>
              <a:ext cx="614045" cy="498475"/>
            </a:xfrm>
            <a:prstGeom prst="rightArrow">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1" rIns="91440" bIns="45721" numCol="1" spcCol="0" rtlCol="0" fromWordArt="0" anchor="ctr" anchorCtr="0" forceAA="0" compatLnSpc="1">
              <a:prstTxWarp prst="textNoShape">
                <a:avLst/>
              </a:prstTxWarp>
              <a:noAutofit/>
            </a:bodyPr>
            <a:lstStyle/>
            <a:p>
              <a:endParaRPr lang="en-MY" sz="1801"/>
            </a:p>
          </p:txBody>
        </p:sp>
        <p:grpSp>
          <p:nvGrpSpPr>
            <p:cNvPr id="15" name="Group 14">
              <a:extLst>
                <a:ext uri="{FF2B5EF4-FFF2-40B4-BE49-F238E27FC236}">
                  <a16:creationId xmlns:a16="http://schemas.microsoft.com/office/drawing/2014/main" id="{05729B8A-3814-4C9F-ADEF-0C80844F7F2F}"/>
                </a:ext>
              </a:extLst>
            </p:cNvPr>
            <p:cNvGrpSpPr/>
            <p:nvPr/>
          </p:nvGrpSpPr>
          <p:grpSpPr>
            <a:xfrm>
              <a:off x="3630304" y="0"/>
              <a:ext cx="1233170" cy="1622425"/>
              <a:chOff x="0" y="0"/>
              <a:chExt cx="1233296" cy="1622453"/>
            </a:xfrm>
          </p:grpSpPr>
          <p:pic>
            <p:nvPicPr>
              <p:cNvPr id="16" name="Picture 15">
                <a:extLst>
                  <a:ext uri="{FF2B5EF4-FFF2-40B4-BE49-F238E27FC236}">
                    <a16:creationId xmlns:a16="http://schemas.microsoft.com/office/drawing/2014/main" id="{C391C9B8-BF5B-4D45-9DEB-92DB716F150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5964" b="75130" l="43119" r="59883">
                            <a14:foregroundMark x1="49780" y1="46745" x2="53514" y2="46745"/>
                            <a14:foregroundMark x1="50952" y1="46224" x2="53148" y2="45964"/>
                            <a14:foregroundMark x1="56881" y1="52344" x2="59297" y2="64844"/>
                            <a14:foregroundMark x1="58931" y1="57292" x2="59590" y2="63281"/>
                            <a14:foregroundMark x1="59883" y1="57813" x2="59663" y2="62500"/>
                            <a14:foregroundMark x1="55198" y1="71484" x2="48902" y2="73698"/>
                            <a14:foregroundMark x1="46706" y1="58724" x2="50439" y2="60156"/>
                            <a14:foregroundMark x1="47291" y1="61458" x2="53294" y2="61068"/>
                            <a14:foregroundMark x1="53807" y1="57813" x2="45754" y2="57292"/>
                            <a14:foregroundMark x1="45754" y1="57292" x2="53880" y2="57813"/>
                            <a14:foregroundMark x1="53880" y1="57813" x2="54392" y2="59375"/>
                            <a14:foregroundMark x1="46999" y1="56250" x2="51611" y2="57682"/>
                            <a14:foregroundMark x1="49195" y1="55208" x2="52196" y2="69271"/>
                            <a14:foregroundMark x1="52196" y1="69271" x2="48243" y2="55599"/>
                            <a14:foregroundMark x1="48243" y1="55599" x2="47072" y2="56771"/>
                            <a14:foregroundMark x1="53807" y1="56901" x2="45022" y2="56771"/>
                            <a14:foregroundMark x1="45022" y1="56771" x2="48755" y2="62760"/>
                            <a14:foregroundMark x1="49048" y1="64714" x2="44949" y2="57682"/>
                            <a14:foregroundMark x1="48170" y1="64844" x2="49634" y2="65885"/>
                            <a14:foregroundMark x1="48023" y1="60417" x2="49488" y2="61458"/>
                            <a14:foregroundMark x1="52562" y1="56120" x2="45974" y2="66406"/>
                            <a14:foregroundMark x1="45974" y1="66406" x2="54392" y2="61719"/>
                            <a14:foregroundMark x1="54392" y1="61719" x2="55344" y2="66276"/>
                            <a14:foregroundMark x1="54246" y1="54948" x2="55783" y2="68620"/>
                            <a14:foregroundMark x1="53660" y1="64583" x2="54100" y2="65234"/>
                            <a14:foregroundMark x1="55930" y1="64193" x2="57101" y2="63021"/>
                            <a14:foregroundMark x1="56442" y1="57161" x2="57394" y2="59115"/>
                            <a14:foregroundMark x1="45242" y1="61979" x2="46266" y2="62760"/>
                            <a14:foregroundMark x1="44217" y1="56380" x2="45242" y2="65625"/>
                            <a14:foregroundMark x1="43924" y1="57943" x2="43851" y2="62760"/>
                            <a14:foregroundMark x1="43485" y1="57682" x2="43851" y2="63411"/>
                            <a14:foregroundMark x1="57028" y1="60026" x2="57028" y2="62500"/>
                            <a14:foregroundMark x1="50805" y1="74609" x2="52782" y2="74870"/>
                            <a14:foregroundMark x1="43192" y1="59375" x2="43119" y2="60807"/>
                            <a14:foregroundMark x1="50805" y1="74870" x2="52489" y2="75130"/>
                          </a14:backgroundRemoval>
                        </a14:imgEffect>
                      </a14:imgLayer>
                    </a14:imgProps>
                  </a:ext>
                  <a:ext uri="{28A0092B-C50C-407E-A947-70E740481C1C}">
                    <a14:useLocalDpi xmlns:a14="http://schemas.microsoft.com/office/drawing/2010/main" val="0"/>
                  </a:ext>
                </a:extLst>
              </a:blip>
              <a:srcRect l="42706" t="43880" r="38992" b="22927"/>
              <a:stretch/>
            </p:blipFill>
            <p:spPr bwMode="auto">
              <a:xfrm>
                <a:off x="0" y="0"/>
                <a:ext cx="1093304" cy="1113183"/>
              </a:xfrm>
              <a:prstGeom prst="rect">
                <a:avLst/>
              </a:prstGeom>
              <a:ln>
                <a:noFill/>
              </a:ln>
              <a:extLst>
                <a:ext uri="{53640926-AAD7-44D8-BBD7-CCE9431645EC}">
                  <a14:shadowObscured xmlns:a14="http://schemas.microsoft.com/office/drawing/2010/main"/>
                </a:ext>
              </a:extLst>
            </p:spPr>
          </p:pic>
          <p:sp>
            <p:nvSpPr>
              <p:cNvPr id="17" name="Text Box 2">
                <a:extLst>
                  <a:ext uri="{FF2B5EF4-FFF2-40B4-BE49-F238E27FC236}">
                    <a16:creationId xmlns:a16="http://schemas.microsoft.com/office/drawing/2014/main" id="{FF6DC009-9823-449E-B4CC-E1B2DE26CA42}"/>
                  </a:ext>
                </a:extLst>
              </p:cNvPr>
              <p:cNvSpPr txBox="1">
                <a:spLocks noChangeArrowheads="1"/>
              </p:cNvSpPr>
              <p:nvPr/>
            </p:nvSpPr>
            <p:spPr bwMode="auto">
              <a:xfrm>
                <a:off x="39757" y="1113183"/>
                <a:ext cx="1193539" cy="509270"/>
              </a:xfrm>
              <a:prstGeom prst="rect">
                <a:avLst/>
              </a:prstGeom>
              <a:noFill/>
              <a:ln w="9525">
                <a:noFill/>
                <a:miter lim="800000"/>
                <a:headEnd/>
                <a:tailEnd/>
              </a:ln>
            </p:spPr>
            <p:txBody>
              <a:bodyPr rot="0" vert="horz" wrap="square" lIns="91440" tIns="45721" rIns="91440" bIns="45721" anchor="t" anchorCtr="0">
                <a:noAutofit/>
              </a:bodyPr>
              <a:lstStyle/>
              <a:p>
                <a:pPr>
                  <a:lnSpc>
                    <a:spcPct val="115000"/>
                  </a:lnSpc>
                  <a:spcAft>
                    <a:spcPts val="1001"/>
                  </a:spcAft>
                </a:pPr>
                <a:r>
                  <a:rPr lang="en-MY" sz="2000" b="1" dirty="0" err="1">
                    <a:solidFill>
                      <a:schemeClr val="bg1"/>
                    </a:solidFill>
                    <a:latin typeface="Stylus BT" panose="020E0402020206020304" pitchFamily="34" charset="0"/>
                    <a:ea typeface="Calibri"/>
                    <a:cs typeface="Calibri"/>
                  </a:rPr>
                  <a:t>arduino</a:t>
                </a:r>
                <a:endParaRPr lang="en-MY" sz="1100" dirty="0">
                  <a:solidFill>
                    <a:schemeClr val="bg1"/>
                  </a:solidFill>
                  <a:latin typeface="Stylus BT" panose="020E0402020206020304" pitchFamily="34" charset="0"/>
                  <a:ea typeface="Calibri"/>
                  <a:cs typeface="Times New Roman"/>
                </a:endParaRPr>
              </a:p>
            </p:txBody>
          </p:sp>
        </p:grpSp>
      </p:grpSp>
      <p:sp>
        <p:nvSpPr>
          <p:cNvPr id="18" name="Round Diagonal Corner Rectangle 23">
            <a:extLst>
              <a:ext uri="{FF2B5EF4-FFF2-40B4-BE49-F238E27FC236}">
                <a16:creationId xmlns:a16="http://schemas.microsoft.com/office/drawing/2014/main" id="{A7022DA5-877F-408F-B100-EF776E851D20}"/>
              </a:ext>
            </a:extLst>
          </p:cNvPr>
          <p:cNvSpPr/>
          <p:nvPr/>
        </p:nvSpPr>
        <p:spPr>
          <a:xfrm>
            <a:off x="770287" y="1872657"/>
            <a:ext cx="4341908" cy="1516649"/>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dirty="0"/>
          </a:p>
        </p:txBody>
      </p:sp>
      <p:sp>
        <p:nvSpPr>
          <p:cNvPr id="19" name="Round Diagonal Corner Rectangle 24">
            <a:extLst>
              <a:ext uri="{FF2B5EF4-FFF2-40B4-BE49-F238E27FC236}">
                <a16:creationId xmlns:a16="http://schemas.microsoft.com/office/drawing/2014/main" id="{EC1599E7-48B9-4A55-9F79-95BCC3A38ACF}"/>
              </a:ext>
            </a:extLst>
          </p:cNvPr>
          <p:cNvSpPr/>
          <p:nvPr/>
        </p:nvSpPr>
        <p:spPr>
          <a:xfrm>
            <a:off x="6679045" y="4527403"/>
            <a:ext cx="3429001" cy="1728143"/>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a:p>
        </p:txBody>
      </p:sp>
      <p:sp>
        <p:nvSpPr>
          <p:cNvPr id="24" name="Rectangle: Diagonal Corners Rounded 23">
            <a:extLst>
              <a:ext uri="{FF2B5EF4-FFF2-40B4-BE49-F238E27FC236}">
                <a16:creationId xmlns:a16="http://schemas.microsoft.com/office/drawing/2014/main" id="{B3C7F494-1743-4A58-9733-6294EF80DE0E}"/>
              </a:ext>
            </a:extLst>
          </p:cNvPr>
          <p:cNvSpPr/>
          <p:nvPr/>
        </p:nvSpPr>
        <p:spPr>
          <a:xfrm>
            <a:off x="366963" y="135457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pic>
        <p:nvPicPr>
          <p:cNvPr id="31" name="Picture 30" descr="C:\Users\NADI Eleczone\Desktop\banner8.jpg">
            <a:extLst>
              <a:ext uri="{FF2B5EF4-FFF2-40B4-BE49-F238E27FC236}">
                <a16:creationId xmlns:a16="http://schemas.microsoft.com/office/drawing/2014/main" id="{0446D4B0-9AD0-4D07-B882-B4898C93E47D}"/>
              </a:ext>
            </a:extLst>
          </p:cNvPr>
          <p:cNvPicPr/>
          <p:nvPr/>
        </p:nvPicPr>
        <p:blipFill rotWithShape="1">
          <a:blip r:embed="rId8">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32" name="Rectangle 31">
            <a:extLst>
              <a:ext uri="{FF2B5EF4-FFF2-40B4-BE49-F238E27FC236}">
                <a16:creationId xmlns:a16="http://schemas.microsoft.com/office/drawing/2014/main" id="{6DC237ED-9D6E-452B-9764-2549D9EEF4D7}"/>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3" name="TextBox 32">
            <a:extLst>
              <a:ext uri="{FF2B5EF4-FFF2-40B4-BE49-F238E27FC236}">
                <a16:creationId xmlns:a16="http://schemas.microsoft.com/office/drawing/2014/main" id="{66D62260-1B7B-4709-A096-F7AC7E7C9D26}"/>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34" name="TextBox 33">
            <a:extLst>
              <a:ext uri="{FF2B5EF4-FFF2-40B4-BE49-F238E27FC236}">
                <a16:creationId xmlns:a16="http://schemas.microsoft.com/office/drawing/2014/main" id="{19D30245-B5EA-412D-92F0-3C4EB1DEFF98}"/>
              </a:ext>
            </a:extLst>
          </p:cNvPr>
          <p:cNvSpPr txBox="1"/>
          <p:nvPr/>
        </p:nvSpPr>
        <p:spPr>
          <a:xfrm>
            <a:off x="2658790" y="764676"/>
            <a:ext cx="4318495" cy="400110"/>
          </a:xfrm>
          <a:prstGeom prst="rect">
            <a:avLst/>
          </a:prstGeom>
          <a:noFill/>
        </p:spPr>
        <p:txBody>
          <a:bodyPr wrap="square" rtlCol="0">
            <a:spAutoFit/>
          </a:bodyPr>
          <a:lstStyle/>
          <a:p>
            <a:r>
              <a:rPr lang="en-US" sz="2000" dirty="0">
                <a:latin typeface="Tele-Marines" pitchFamily="2" charset="0"/>
              </a:rPr>
              <a:t>Installing </a:t>
            </a:r>
            <a:r>
              <a:rPr lang="en-US" sz="2000" dirty="0" err="1">
                <a:latin typeface="Tele-Marines" pitchFamily="2" charset="0"/>
              </a:rPr>
              <a:t>arduino</a:t>
            </a:r>
            <a:r>
              <a:rPr lang="en-US" sz="2000" dirty="0">
                <a:latin typeface="Tele-Marines" pitchFamily="2" charset="0"/>
              </a:rPr>
              <a:t> ide</a:t>
            </a:r>
          </a:p>
        </p:txBody>
      </p:sp>
      <p:sp>
        <p:nvSpPr>
          <p:cNvPr id="35" name="Rectangle 34">
            <a:extLst>
              <a:ext uri="{FF2B5EF4-FFF2-40B4-BE49-F238E27FC236}">
                <a16:creationId xmlns:a16="http://schemas.microsoft.com/office/drawing/2014/main" id="{1A2E96FF-4A98-45D1-BBE7-6D7FB7E5048D}"/>
              </a:ext>
            </a:extLst>
          </p:cNvPr>
          <p:cNvSpPr/>
          <p:nvPr/>
        </p:nvSpPr>
        <p:spPr>
          <a:xfrm>
            <a:off x="2438410" y="1156415"/>
            <a:ext cx="453887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36" name="Rectangle 35">
            <a:extLst>
              <a:ext uri="{FF2B5EF4-FFF2-40B4-BE49-F238E27FC236}">
                <a16:creationId xmlns:a16="http://schemas.microsoft.com/office/drawing/2014/main" id="{2F696C2C-2752-4C8F-B572-3DEBBC882890}"/>
              </a:ext>
            </a:extLst>
          </p:cNvPr>
          <p:cNvSpPr/>
          <p:nvPr/>
        </p:nvSpPr>
        <p:spPr>
          <a:xfrm>
            <a:off x="6977283" y="761683"/>
            <a:ext cx="62651"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37" name="Rectangle 36">
            <a:extLst>
              <a:ext uri="{FF2B5EF4-FFF2-40B4-BE49-F238E27FC236}">
                <a16:creationId xmlns:a16="http://schemas.microsoft.com/office/drawing/2014/main" id="{E34E1EF1-62C4-4242-910D-AC05B97C0099}"/>
              </a:ext>
            </a:extLst>
          </p:cNvPr>
          <p:cNvSpPr/>
          <p:nvPr/>
        </p:nvSpPr>
        <p:spPr>
          <a:xfrm>
            <a:off x="2438413" y="718247"/>
            <a:ext cx="62651"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39" name="TextBox 38">
            <a:extLst>
              <a:ext uri="{FF2B5EF4-FFF2-40B4-BE49-F238E27FC236}">
                <a16:creationId xmlns:a16="http://schemas.microsoft.com/office/drawing/2014/main" id="{7E898693-6822-4BB7-9273-15EC48BB1E91}"/>
              </a:ext>
            </a:extLst>
          </p:cNvPr>
          <p:cNvSpPr txBox="1"/>
          <p:nvPr/>
        </p:nvSpPr>
        <p:spPr>
          <a:xfrm>
            <a:off x="859300" y="1956310"/>
            <a:ext cx="4252889" cy="1477969"/>
          </a:xfrm>
          <a:prstGeom prst="rect">
            <a:avLst/>
          </a:prstGeom>
          <a:noFill/>
        </p:spPr>
        <p:txBody>
          <a:bodyPr wrap="square" rtlCol="0">
            <a:spAutoFit/>
          </a:bodyPr>
          <a:lstStyle/>
          <a:p>
            <a:r>
              <a:rPr lang="en-US" sz="1801" dirty="0">
                <a:solidFill>
                  <a:schemeClr val="bg1"/>
                </a:solidFill>
                <a:latin typeface="Stylus BT" panose="020E0402020206020304" pitchFamily="34" charset="0"/>
                <a:ea typeface="Calibri" pitchFamily="34" charset="0"/>
                <a:cs typeface="Times New Roman" pitchFamily="18" charset="0"/>
              </a:rPr>
              <a:t>Go to website </a:t>
            </a:r>
            <a:r>
              <a:rPr lang="en-US" sz="1801" dirty="0" err="1">
                <a:solidFill>
                  <a:schemeClr val="bg1"/>
                </a:solidFill>
                <a:latin typeface="Stylus BT" panose="020E0402020206020304" pitchFamily="34" charset="0"/>
                <a:ea typeface="Calibri" pitchFamily="34" charset="0"/>
                <a:cs typeface="Times New Roman" pitchFamily="18" charset="0"/>
              </a:rPr>
              <a:t>url</a:t>
            </a:r>
            <a:r>
              <a:rPr lang="en-US" sz="1801" dirty="0">
                <a:solidFill>
                  <a:schemeClr val="bg1"/>
                </a:solidFill>
                <a:latin typeface="Stylus BT" panose="020E0402020206020304" pitchFamily="34" charset="0"/>
                <a:ea typeface="Calibri" pitchFamily="34" charset="0"/>
                <a:cs typeface="Times New Roman" pitchFamily="18" charset="0"/>
              </a:rPr>
              <a:t> </a:t>
            </a:r>
            <a:r>
              <a:rPr lang="en-US" sz="1801" dirty="0">
                <a:solidFill>
                  <a:schemeClr val="bg1"/>
                </a:solidFill>
                <a:latin typeface="Stylus BT" panose="020E0402020206020304" pitchFamily="34" charset="0"/>
                <a:ea typeface="Calibri" pitchFamily="34" charset="0"/>
                <a:cs typeface="Times New Roman" pitchFamily="18" charset="0"/>
                <a:hlinkClick r:id="rId9"/>
              </a:rPr>
              <a:t>https://www.arduino.cc/en/Main/Software</a:t>
            </a:r>
            <a:r>
              <a:rPr lang="en-US" sz="1801" dirty="0">
                <a:solidFill>
                  <a:schemeClr val="bg1"/>
                </a:solidFill>
                <a:latin typeface="Stylus BT" panose="020E0402020206020304" pitchFamily="34" charset="0"/>
                <a:ea typeface="Calibri" pitchFamily="34" charset="0"/>
                <a:cs typeface="Times New Roman" pitchFamily="18" charset="0"/>
              </a:rPr>
              <a:t> and </a:t>
            </a:r>
            <a:r>
              <a:rPr lang="en-US" sz="1801" dirty="0" err="1">
                <a:solidFill>
                  <a:schemeClr val="bg1"/>
                </a:solidFill>
                <a:latin typeface="Stylus BT" panose="020E0402020206020304" pitchFamily="34" charset="0"/>
                <a:ea typeface="Calibri" pitchFamily="34" charset="0"/>
                <a:cs typeface="Times New Roman" pitchFamily="18" charset="0"/>
              </a:rPr>
              <a:t>downlad</a:t>
            </a:r>
            <a:r>
              <a:rPr lang="en-US" sz="1801" dirty="0">
                <a:solidFill>
                  <a:schemeClr val="bg1"/>
                </a:solidFill>
                <a:latin typeface="Stylus BT" panose="020E0402020206020304" pitchFamily="34" charset="0"/>
                <a:ea typeface="Calibri" pitchFamily="34" charset="0"/>
                <a:cs typeface="Times New Roman" pitchFamily="18" charset="0"/>
              </a:rPr>
              <a:t> Arduino IDE software. Take the windows installer or windows zip.</a:t>
            </a:r>
            <a:endParaRPr lang="en-US" sz="1801" dirty="0">
              <a:solidFill>
                <a:schemeClr val="bg1"/>
              </a:solidFill>
              <a:latin typeface="Stylus BT" panose="020E0402020206020304" pitchFamily="34" charset="0"/>
              <a:cs typeface="Arial" pitchFamily="34" charset="0"/>
            </a:endParaRPr>
          </a:p>
          <a:p>
            <a:endParaRPr lang="en-US" sz="1801" dirty="0"/>
          </a:p>
        </p:txBody>
      </p:sp>
      <p:cxnSp>
        <p:nvCxnSpPr>
          <p:cNvPr id="41" name="Straight Arrow Connector 40">
            <a:extLst>
              <a:ext uri="{FF2B5EF4-FFF2-40B4-BE49-F238E27FC236}">
                <a16:creationId xmlns:a16="http://schemas.microsoft.com/office/drawing/2014/main" id="{D16191C0-56F0-458A-8418-FA50313DE31F}"/>
              </a:ext>
            </a:extLst>
          </p:cNvPr>
          <p:cNvCxnSpPr>
            <a:cxnSpLocks/>
          </p:cNvCxnSpPr>
          <p:nvPr/>
        </p:nvCxnSpPr>
        <p:spPr>
          <a:xfrm>
            <a:off x="5423879" y="2532951"/>
            <a:ext cx="499852" cy="0"/>
          </a:xfrm>
          <a:prstGeom prst="straightConnector1">
            <a:avLst/>
          </a:prstGeom>
          <a:ln w="57150">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44" name="Rectangle: Diagonal Corners Rounded 43">
            <a:extLst>
              <a:ext uri="{FF2B5EF4-FFF2-40B4-BE49-F238E27FC236}">
                <a16:creationId xmlns:a16="http://schemas.microsoft.com/office/drawing/2014/main" id="{0CD493F4-BD79-42C5-85E0-960F00B1BCC4}"/>
              </a:ext>
            </a:extLst>
          </p:cNvPr>
          <p:cNvSpPr/>
          <p:nvPr/>
        </p:nvSpPr>
        <p:spPr>
          <a:xfrm>
            <a:off x="366963" y="4032259"/>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sp>
        <p:nvSpPr>
          <p:cNvPr id="45" name="Text Box 2">
            <a:extLst>
              <a:ext uri="{FF2B5EF4-FFF2-40B4-BE49-F238E27FC236}">
                <a16:creationId xmlns:a16="http://schemas.microsoft.com/office/drawing/2014/main" id="{CA995C78-D424-41A3-947F-BF38D45E0DA4}"/>
              </a:ext>
            </a:extLst>
          </p:cNvPr>
          <p:cNvSpPr txBox="1">
            <a:spLocks noChangeArrowheads="1"/>
          </p:cNvSpPr>
          <p:nvPr/>
        </p:nvSpPr>
        <p:spPr bwMode="auto">
          <a:xfrm>
            <a:off x="848319" y="4031563"/>
            <a:ext cx="1888503" cy="435492"/>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a:lnSpc>
                <a:spcPct val="115000"/>
              </a:lnSpc>
              <a:spcAft>
                <a:spcPts val="1001"/>
              </a:spcAft>
            </a:pPr>
            <a:r>
              <a:rPr lang="en-MY" sz="2000" b="1" dirty="0">
                <a:solidFill>
                  <a:schemeClr val="bg1"/>
                </a:solidFill>
                <a:latin typeface="Stylus BT" panose="020E0402020206020304" pitchFamily="34" charset="0"/>
                <a:ea typeface="Calibri"/>
                <a:cs typeface="Calibri"/>
              </a:rPr>
              <a:t>Extract the file </a:t>
            </a:r>
            <a:endParaRPr lang="en-MY" sz="1100" dirty="0">
              <a:solidFill>
                <a:schemeClr val="bg1"/>
              </a:solidFill>
              <a:latin typeface="Calibri"/>
              <a:ea typeface="Calibri"/>
              <a:cs typeface="Times New Roman"/>
            </a:endParaRPr>
          </a:p>
        </p:txBody>
      </p:sp>
      <p:cxnSp>
        <p:nvCxnSpPr>
          <p:cNvPr id="46" name="Straight Arrow Connector 45">
            <a:extLst>
              <a:ext uri="{FF2B5EF4-FFF2-40B4-BE49-F238E27FC236}">
                <a16:creationId xmlns:a16="http://schemas.microsoft.com/office/drawing/2014/main" id="{BBF4AFF0-05B4-450E-BF87-6B0E58601DAE}"/>
              </a:ext>
            </a:extLst>
          </p:cNvPr>
          <p:cNvCxnSpPr>
            <a:cxnSpLocks/>
          </p:cNvCxnSpPr>
          <p:nvPr/>
        </p:nvCxnSpPr>
        <p:spPr>
          <a:xfrm>
            <a:off x="5579843" y="5351159"/>
            <a:ext cx="499852" cy="0"/>
          </a:xfrm>
          <a:prstGeom prst="straightConnector1">
            <a:avLst/>
          </a:prstGeom>
          <a:ln w="57150">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47" name="TextBox 46">
            <a:extLst>
              <a:ext uri="{FF2B5EF4-FFF2-40B4-BE49-F238E27FC236}">
                <a16:creationId xmlns:a16="http://schemas.microsoft.com/office/drawing/2014/main" id="{751EEF81-10B7-4052-8EC3-262E0471600F}"/>
              </a:ext>
            </a:extLst>
          </p:cNvPr>
          <p:cNvSpPr txBox="1"/>
          <p:nvPr/>
        </p:nvSpPr>
        <p:spPr>
          <a:xfrm>
            <a:off x="6774091" y="4735517"/>
            <a:ext cx="3333956" cy="1477969"/>
          </a:xfrm>
          <a:prstGeom prst="rect">
            <a:avLst/>
          </a:prstGeom>
          <a:noFill/>
        </p:spPr>
        <p:txBody>
          <a:bodyPr wrap="square" rtlCol="0">
            <a:spAutoFit/>
          </a:bodyPr>
          <a:lstStyle/>
          <a:p>
            <a:r>
              <a:rPr lang="en-US" sz="1801" dirty="0">
                <a:solidFill>
                  <a:schemeClr val="bg1"/>
                </a:solidFill>
                <a:latin typeface="Stylus BT" panose="020E0402020206020304" pitchFamily="34" charset="0"/>
                <a:ea typeface="Calibri" pitchFamily="34" charset="0"/>
                <a:cs typeface="Times New Roman" pitchFamily="18" charset="0"/>
              </a:rPr>
              <a:t>If you are taking the windows zip it’s mean you choose non admin install that don’t need t be install. You just have t extract the file</a:t>
            </a:r>
            <a:endParaRPr lang="en-US" sz="1801" dirty="0">
              <a:solidFill>
                <a:schemeClr val="bg1"/>
              </a:solidFill>
              <a:latin typeface="Stylus BT" panose="020E0402020206020304" pitchFamily="34" charset="0"/>
            </a:endParaRPr>
          </a:p>
        </p:txBody>
      </p:sp>
    </p:spTree>
    <p:extLst>
      <p:ext uri="{BB962C8B-B14F-4D97-AF65-F5344CB8AC3E}">
        <p14:creationId xmlns:p14="http://schemas.microsoft.com/office/powerpoint/2010/main" val="1249606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4</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EB356968-996D-4AC6-8465-E6E0B3116077}"/>
              </a:ext>
            </a:extLst>
          </p:cNvPr>
          <p:cNvPicPr>
            <a:picLocks noChangeAspect="1"/>
          </p:cNvPicPr>
          <p:nvPr/>
        </p:nvPicPr>
        <p:blipFill rotWithShape="1">
          <a:blip r:embed="rId3"/>
          <a:srcRect t="13671" r="60879" b="36054"/>
          <a:stretch/>
        </p:blipFill>
        <p:spPr>
          <a:xfrm>
            <a:off x="1486113" y="2545260"/>
            <a:ext cx="5125917" cy="3703579"/>
          </a:xfrm>
          <a:prstGeom prst="rect">
            <a:avLst/>
          </a:prstGeom>
        </p:spPr>
      </p:pic>
      <p:sp>
        <p:nvSpPr>
          <p:cNvPr id="11" name="Round Diagonal Corner Rectangle 27">
            <a:extLst>
              <a:ext uri="{FF2B5EF4-FFF2-40B4-BE49-F238E27FC236}">
                <a16:creationId xmlns:a16="http://schemas.microsoft.com/office/drawing/2014/main" id="{A9AFAD60-4C6E-487F-9F99-19C6F62A9E3C}"/>
              </a:ext>
            </a:extLst>
          </p:cNvPr>
          <p:cNvSpPr/>
          <p:nvPr/>
        </p:nvSpPr>
        <p:spPr>
          <a:xfrm>
            <a:off x="7347654" y="2545260"/>
            <a:ext cx="4309878" cy="2774086"/>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TextBox 19">
            <a:extLst>
              <a:ext uri="{FF2B5EF4-FFF2-40B4-BE49-F238E27FC236}">
                <a16:creationId xmlns:a16="http://schemas.microsoft.com/office/drawing/2014/main" id="{BD4C8EB9-87C9-4454-BD9A-8AB34C0FBEE7}"/>
              </a:ext>
            </a:extLst>
          </p:cNvPr>
          <p:cNvSpPr txBox="1"/>
          <p:nvPr/>
        </p:nvSpPr>
        <p:spPr>
          <a:xfrm>
            <a:off x="7418079" y="2920374"/>
            <a:ext cx="4020713" cy="2062103"/>
          </a:xfrm>
          <a:prstGeom prst="rect">
            <a:avLst/>
          </a:prstGeom>
          <a:noFill/>
        </p:spPr>
        <p:txBody>
          <a:bodyPr wrap="square" rtlCol="0">
            <a:spAutoFit/>
          </a:bodyPr>
          <a:lstStyle/>
          <a:p>
            <a:r>
              <a:rPr lang="en-US" sz="1600" b="1" dirty="0">
                <a:solidFill>
                  <a:schemeClr val="bg1"/>
                </a:solidFill>
                <a:latin typeface="Stylus BT" panose="020E0402020206020304" pitchFamily="34" charset="0"/>
              </a:rPr>
              <a:t>Change xxx at </a:t>
            </a:r>
            <a:r>
              <a:rPr lang="en-US" sz="1600" b="1" dirty="0" err="1">
                <a:solidFill>
                  <a:srgbClr val="FF0000"/>
                </a:solidFill>
                <a:latin typeface="Stylus BT" panose="020E0402020206020304" pitchFamily="34" charset="0"/>
              </a:rPr>
              <a:t>ssid</a:t>
            </a:r>
            <a:r>
              <a:rPr lang="en-US" sz="1600" b="1" dirty="0">
                <a:solidFill>
                  <a:schemeClr val="bg1"/>
                </a:solidFill>
                <a:latin typeface="Stylus BT" panose="020E0402020206020304" pitchFamily="34" charset="0"/>
              </a:rPr>
              <a:t> according to your Wi-Fi name</a:t>
            </a:r>
          </a:p>
          <a:p>
            <a:r>
              <a:rPr lang="en-US" sz="1600" b="1" dirty="0">
                <a:solidFill>
                  <a:schemeClr val="bg1"/>
                </a:solidFill>
                <a:latin typeface="Stylus BT" panose="020E0402020206020304" pitchFamily="34" charset="0"/>
              </a:rPr>
              <a:t>Change xxx at </a:t>
            </a:r>
            <a:r>
              <a:rPr lang="en-US" sz="1600" b="1" dirty="0">
                <a:solidFill>
                  <a:srgbClr val="FF0000"/>
                </a:solidFill>
                <a:latin typeface="Stylus BT" panose="020E0402020206020304" pitchFamily="34" charset="0"/>
              </a:rPr>
              <a:t>password</a:t>
            </a:r>
            <a:r>
              <a:rPr lang="en-US" sz="1600" b="1" dirty="0">
                <a:solidFill>
                  <a:schemeClr val="bg1"/>
                </a:solidFill>
                <a:latin typeface="Stylus BT" panose="020E0402020206020304" pitchFamily="34" charset="0"/>
              </a:rPr>
              <a:t> according to your Wi-Fi password</a:t>
            </a:r>
          </a:p>
          <a:p>
            <a:r>
              <a:rPr lang="en-US" sz="1600" b="1" dirty="0">
                <a:solidFill>
                  <a:schemeClr val="bg1"/>
                </a:solidFill>
                <a:latin typeface="Stylus BT" panose="020E0402020206020304" pitchFamily="34" charset="0"/>
              </a:rPr>
              <a:t>Change xxx at </a:t>
            </a:r>
            <a:r>
              <a:rPr lang="en-US" sz="1600" b="1" dirty="0" err="1">
                <a:solidFill>
                  <a:srgbClr val="FF0000"/>
                </a:solidFill>
                <a:latin typeface="Stylus BT" panose="020E0402020206020304" pitchFamily="34" charset="0"/>
              </a:rPr>
              <a:t>myReadAPIKey</a:t>
            </a:r>
            <a:r>
              <a:rPr lang="en-US" sz="1600" b="1" dirty="0">
                <a:solidFill>
                  <a:schemeClr val="bg1"/>
                </a:solidFill>
                <a:latin typeface="Stylus BT" panose="020E0402020206020304" pitchFamily="34" charset="0"/>
              </a:rPr>
              <a:t> according to your read </a:t>
            </a:r>
            <a:r>
              <a:rPr lang="en-US" sz="1600" b="1" dirty="0" err="1">
                <a:solidFill>
                  <a:schemeClr val="bg1"/>
                </a:solidFill>
                <a:latin typeface="Stylus BT" panose="020E0402020206020304" pitchFamily="34" charset="0"/>
              </a:rPr>
              <a:t>api</a:t>
            </a:r>
            <a:r>
              <a:rPr lang="en-US" sz="1600" b="1" dirty="0">
                <a:solidFill>
                  <a:schemeClr val="bg1"/>
                </a:solidFill>
                <a:latin typeface="Stylus BT" panose="020E0402020206020304" pitchFamily="34" charset="0"/>
              </a:rPr>
              <a:t> key</a:t>
            </a:r>
            <a:br>
              <a:rPr lang="en-US" sz="1600" b="1" dirty="0">
                <a:solidFill>
                  <a:schemeClr val="bg1"/>
                </a:solidFill>
                <a:latin typeface="Stylus BT" panose="020E0402020206020304" pitchFamily="34" charset="0"/>
              </a:rPr>
            </a:br>
            <a:r>
              <a:rPr lang="en-US" sz="1600" b="1" dirty="0">
                <a:solidFill>
                  <a:schemeClr val="bg1"/>
                </a:solidFill>
                <a:latin typeface="Stylus BT" panose="020E0402020206020304" pitchFamily="34" charset="0"/>
              </a:rPr>
              <a:t>Change xxx at </a:t>
            </a:r>
            <a:r>
              <a:rPr lang="en-US" sz="1600" b="1" dirty="0" err="1">
                <a:solidFill>
                  <a:srgbClr val="FF0000"/>
                </a:solidFill>
                <a:latin typeface="Stylus BT" panose="020E0402020206020304" pitchFamily="34" charset="0"/>
              </a:rPr>
              <a:t>myChannelNumber</a:t>
            </a:r>
            <a:r>
              <a:rPr lang="en-US" sz="1600" b="1" dirty="0">
                <a:solidFill>
                  <a:schemeClr val="bg1"/>
                </a:solidFill>
                <a:latin typeface="Stylus BT" panose="020E0402020206020304" pitchFamily="34" charset="0"/>
              </a:rPr>
              <a:t> according to the channel number</a:t>
            </a:r>
          </a:p>
        </p:txBody>
      </p:sp>
      <p:sp>
        <p:nvSpPr>
          <p:cNvPr id="21" name="Round Diagonal Corner Rectangle 20">
            <a:extLst>
              <a:ext uri="{FF2B5EF4-FFF2-40B4-BE49-F238E27FC236}">
                <a16:creationId xmlns:a16="http://schemas.microsoft.com/office/drawing/2014/main" id="{72887019-F246-4E23-BF6C-56A4C7CA231F}"/>
              </a:ext>
            </a:extLst>
          </p:cNvPr>
          <p:cNvSpPr/>
          <p:nvPr/>
        </p:nvSpPr>
        <p:spPr>
          <a:xfrm>
            <a:off x="1037491" y="1339766"/>
            <a:ext cx="3593755" cy="754298"/>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TextBox 21">
            <a:extLst>
              <a:ext uri="{FF2B5EF4-FFF2-40B4-BE49-F238E27FC236}">
                <a16:creationId xmlns:a16="http://schemas.microsoft.com/office/drawing/2014/main" id="{CA36366B-28D6-4588-A0A6-1F576D572492}"/>
              </a:ext>
            </a:extLst>
          </p:cNvPr>
          <p:cNvSpPr txBox="1"/>
          <p:nvPr/>
        </p:nvSpPr>
        <p:spPr>
          <a:xfrm>
            <a:off x="1180468" y="1424528"/>
            <a:ext cx="3593755" cy="584775"/>
          </a:xfrm>
          <a:prstGeom prst="rect">
            <a:avLst/>
          </a:prstGeom>
          <a:noFill/>
        </p:spPr>
        <p:txBody>
          <a:bodyPr wrap="square" rtlCol="0">
            <a:spAutoFit/>
          </a:bodyPr>
          <a:lstStyle/>
          <a:p>
            <a:r>
              <a:rPr lang="en-US" sz="1600" b="1" dirty="0">
                <a:solidFill>
                  <a:schemeClr val="bg1"/>
                </a:solidFill>
                <a:latin typeface="Stylus BT" panose="020E0402020206020304" pitchFamily="34" charset="0"/>
              </a:rPr>
              <a:t>Create another Thingspeak channel </a:t>
            </a:r>
          </a:p>
          <a:p>
            <a:r>
              <a:rPr lang="en-US" sz="1600" b="1" dirty="0">
                <a:solidFill>
                  <a:schemeClr val="bg1"/>
                </a:solidFill>
                <a:latin typeface="Stylus BT" panose="020E0402020206020304" pitchFamily="34" charset="0"/>
              </a:rPr>
              <a:t>that will used in this lesson</a:t>
            </a:r>
          </a:p>
        </p:txBody>
      </p:sp>
    </p:spTree>
    <p:extLst>
      <p:ext uri="{BB962C8B-B14F-4D97-AF65-F5344CB8AC3E}">
        <p14:creationId xmlns:p14="http://schemas.microsoft.com/office/powerpoint/2010/main" val="2100821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4</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68B4B96A-EC2B-4B65-8C49-415D87D30EFB}"/>
              </a:ext>
            </a:extLst>
          </p:cNvPr>
          <p:cNvPicPr>
            <a:picLocks noChangeAspect="1"/>
          </p:cNvPicPr>
          <p:nvPr/>
        </p:nvPicPr>
        <p:blipFill rotWithShape="1">
          <a:blip r:embed="rId3"/>
          <a:srcRect l="748" t="16342" r="43177" b="9188"/>
          <a:stretch/>
        </p:blipFill>
        <p:spPr>
          <a:xfrm>
            <a:off x="2054469" y="1699596"/>
            <a:ext cx="6477000" cy="4836160"/>
          </a:xfrm>
          <a:prstGeom prst="rect">
            <a:avLst/>
          </a:prstGeom>
        </p:spPr>
      </p:pic>
      <p:sp>
        <p:nvSpPr>
          <p:cNvPr id="11" name="Round Diagonal Corner Rectangle 27">
            <a:extLst>
              <a:ext uri="{FF2B5EF4-FFF2-40B4-BE49-F238E27FC236}">
                <a16:creationId xmlns:a16="http://schemas.microsoft.com/office/drawing/2014/main" id="{12350880-E629-4E09-85A4-59E74D07FE35}"/>
              </a:ext>
            </a:extLst>
          </p:cNvPr>
          <p:cNvSpPr/>
          <p:nvPr/>
        </p:nvSpPr>
        <p:spPr>
          <a:xfrm>
            <a:off x="5583486" y="4279003"/>
            <a:ext cx="2549769" cy="855656"/>
          </a:xfrm>
          <a:prstGeom prst="round2DiagRect">
            <a:avLst/>
          </a:prstGeom>
          <a:noFill/>
          <a:ln w="38100">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TextBox 19">
            <a:extLst>
              <a:ext uri="{FF2B5EF4-FFF2-40B4-BE49-F238E27FC236}">
                <a16:creationId xmlns:a16="http://schemas.microsoft.com/office/drawing/2014/main" id="{586FF0CF-95AB-43AD-90A5-DE27A34C99CF}"/>
              </a:ext>
            </a:extLst>
          </p:cNvPr>
          <p:cNvSpPr txBox="1"/>
          <p:nvPr/>
        </p:nvSpPr>
        <p:spPr>
          <a:xfrm>
            <a:off x="5846885" y="4414444"/>
            <a:ext cx="2101369" cy="584775"/>
          </a:xfrm>
          <a:prstGeom prst="rect">
            <a:avLst/>
          </a:prstGeom>
          <a:noFill/>
        </p:spPr>
        <p:txBody>
          <a:bodyPr wrap="square" rtlCol="0">
            <a:spAutoFit/>
          </a:bodyPr>
          <a:lstStyle/>
          <a:p>
            <a:r>
              <a:rPr lang="en-US" sz="1600" b="1" dirty="0">
                <a:latin typeface="Stylus BT" panose="020E0402020206020304" pitchFamily="34" charset="0"/>
              </a:rPr>
              <a:t>Drag </a:t>
            </a:r>
            <a:r>
              <a:rPr lang="en-US" sz="1600" b="1" dirty="0">
                <a:solidFill>
                  <a:srgbClr val="C00000"/>
                </a:solidFill>
                <a:latin typeface="Stylus BT" panose="020E0402020206020304" pitchFamily="34" charset="0"/>
              </a:rPr>
              <a:t>2 button</a:t>
            </a:r>
            <a:r>
              <a:rPr lang="en-US" sz="1600" b="1" dirty="0">
                <a:latin typeface="Stylus BT" panose="020E0402020206020304" pitchFamily="34" charset="0"/>
              </a:rPr>
              <a:t> into screen1</a:t>
            </a:r>
            <a:endParaRPr lang="en-US" sz="1600" b="1" dirty="0">
              <a:solidFill>
                <a:srgbClr val="FF0000"/>
              </a:solidFill>
              <a:latin typeface="Stylus BT" panose="020E0402020206020304" pitchFamily="34" charset="0"/>
            </a:endParaRPr>
          </a:p>
        </p:txBody>
      </p:sp>
      <p:sp>
        <p:nvSpPr>
          <p:cNvPr id="21" name="Oval 20">
            <a:extLst>
              <a:ext uri="{FF2B5EF4-FFF2-40B4-BE49-F238E27FC236}">
                <a16:creationId xmlns:a16="http://schemas.microsoft.com/office/drawing/2014/main" id="{5426BB35-6325-4EC3-BB5D-41CCB38CA2E5}"/>
              </a:ext>
            </a:extLst>
          </p:cNvPr>
          <p:cNvSpPr/>
          <p:nvPr/>
        </p:nvSpPr>
        <p:spPr>
          <a:xfrm>
            <a:off x="1856445" y="1699595"/>
            <a:ext cx="2407824" cy="929759"/>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01977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4</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20" name="Picture 19">
            <a:extLst>
              <a:ext uri="{FF2B5EF4-FFF2-40B4-BE49-F238E27FC236}">
                <a16:creationId xmlns:a16="http://schemas.microsoft.com/office/drawing/2014/main" id="{86B4CE60-9495-4C5D-8762-7750FC0B18E2}"/>
              </a:ext>
            </a:extLst>
          </p:cNvPr>
          <p:cNvPicPr>
            <a:picLocks noChangeAspect="1"/>
          </p:cNvPicPr>
          <p:nvPr/>
        </p:nvPicPr>
        <p:blipFill rotWithShape="1">
          <a:blip r:embed="rId3"/>
          <a:srcRect l="20836" t="20206" r="37879" b="10162"/>
          <a:stretch/>
        </p:blipFill>
        <p:spPr>
          <a:xfrm>
            <a:off x="2593415" y="1615331"/>
            <a:ext cx="6392324" cy="4554493"/>
          </a:xfrm>
          <a:prstGeom prst="rect">
            <a:avLst/>
          </a:prstGeom>
        </p:spPr>
      </p:pic>
      <p:sp>
        <p:nvSpPr>
          <p:cNvPr id="21" name="Round Diagonal Corner Rectangle 27">
            <a:extLst>
              <a:ext uri="{FF2B5EF4-FFF2-40B4-BE49-F238E27FC236}">
                <a16:creationId xmlns:a16="http://schemas.microsoft.com/office/drawing/2014/main" id="{36510610-3295-4886-B856-666C05365D8C}"/>
              </a:ext>
            </a:extLst>
          </p:cNvPr>
          <p:cNvSpPr/>
          <p:nvPr/>
        </p:nvSpPr>
        <p:spPr>
          <a:xfrm>
            <a:off x="4212740" y="4906489"/>
            <a:ext cx="3298072" cy="672359"/>
          </a:xfrm>
          <a:prstGeom prst="round2DiagRect">
            <a:avLst/>
          </a:prstGeom>
          <a:noFill/>
          <a:ln w="38100">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TextBox 21">
            <a:extLst>
              <a:ext uri="{FF2B5EF4-FFF2-40B4-BE49-F238E27FC236}">
                <a16:creationId xmlns:a16="http://schemas.microsoft.com/office/drawing/2014/main" id="{0DBE3B02-4CBC-4D58-90AC-6026C9AF382D}"/>
              </a:ext>
            </a:extLst>
          </p:cNvPr>
          <p:cNvSpPr txBox="1"/>
          <p:nvPr/>
        </p:nvSpPr>
        <p:spPr>
          <a:xfrm>
            <a:off x="4628688" y="4973898"/>
            <a:ext cx="3382221" cy="584775"/>
          </a:xfrm>
          <a:prstGeom prst="rect">
            <a:avLst/>
          </a:prstGeom>
          <a:noFill/>
        </p:spPr>
        <p:txBody>
          <a:bodyPr wrap="square" rtlCol="0">
            <a:spAutoFit/>
          </a:bodyPr>
          <a:lstStyle/>
          <a:p>
            <a:r>
              <a:rPr lang="en-US" sz="1600" b="1" dirty="0">
                <a:latin typeface="Stylus BT" panose="020E0402020206020304" pitchFamily="34" charset="0"/>
              </a:rPr>
              <a:t>Change the button text into</a:t>
            </a:r>
          </a:p>
          <a:p>
            <a:r>
              <a:rPr lang="en-US" sz="1600" b="1" dirty="0">
                <a:solidFill>
                  <a:srgbClr val="FF0000"/>
                </a:solidFill>
                <a:latin typeface="Stylus BT" panose="020E0402020206020304" pitchFamily="34" charset="0"/>
              </a:rPr>
              <a:t>ON </a:t>
            </a:r>
            <a:r>
              <a:rPr lang="en-US" sz="1600" b="1" dirty="0">
                <a:latin typeface="Stylus BT" panose="020E0402020206020304" pitchFamily="34" charset="0"/>
              </a:rPr>
              <a:t>and</a:t>
            </a:r>
            <a:r>
              <a:rPr lang="en-US" sz="1600" b="1" dirty="0">
                <a:solidFill>
                  <a:srgbClr val="FF0000"/>
                </a:solidFill>
                <a:latin typeface="Stylus BT" panose="020E0402020206020304" pitchFamily="34" charset="0"/>
              </a:rPr>
              <a:t> OFF</a:t>
            </a:r>
          </a:p>
        </p:txBody>
      </p:sp>
    </p:spTree>
    <p:extLst>
      <p:ext uri="{BB962C8B-B14F-4D97-AF65-F5344CB8AC3E}">
        <p14:creationId xmlns:p14="http://schemas.microsoft.com/office/powerpoint/2010/main" val="2206343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4</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10" name="Picture 9">
            <a:extLst>
              <a:ext uri="{FF2B5EF4-FFF2-40B4-BE49-F238E27FC236}">
                <a16:creationId xmlns:a16="http://schemas.microsoft.com/office/drawing/2014/main" id="{5A50D14C-0E79-414F-BCD5-2ADF19FC5A39}"/>
              </a:ext>
            </a:extLst>
          </p:cNvPr>
          <p:cNvPicPr>
            <a:picLocks noChangeAspect="1"/>
          </p:cNvPicPr>
          <p:nvPr/>
        </p:nvPicPr>
        <p:blipFill rotWithShape="1">
          <a:blip r:embed="rId3"/>
          <a:srcRect t="10531" r="45829" b="16517"/>
          <a:stretch/>
        </p:blipFill>
        <p:spPr>
          <a:xfrm>
            <a:off x="2728281" y="1699596"/>
            <a:ext cx="6134976" cy="4645053"/>
          </a:xfrm>
          <a:prstGeom prst="rect">
            <a:avLst/>
          </a:prstGeom>
        </p:spPr>
      </p:pic>
      <p:sp>
        <p:nvSpPr>
          <p:cNvPr id="11" name="Round Diagonal Corner Rectangle 27">
            <a:extLst>
              <a:ext uri="{FF2B5EF4-FFF2-40B4-BE49-F238E27FC236}">
                <a16:creationId xmlns:a16="http://schemas.microsoft.com/office/drawing/2014/main" id="{D939637D-A620-4187-8F59-B106D0FFE3EB}"/>
              </a:ext>
            </a:extLst>
          </p:cNvPr>
          <p:cNvSpPr/>
          <p:nvPr/>
        </p:nvSpPr>
        <p:spPr>
          <a:xfrm>
            <a:off x="6189785" y="4139524"/>
            <a:ext cx="2523392" cy="672359"/>
          </a:xfrm>
          <a:prstGeom prst="round2DiagRect">
            <a:avLst/>
          </a:prstGeom>
          <a:noFill/>
          <a:ln w="38100">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TextBox 19">
            <a:extLst>
              <a:ext uri="{FF2B5EF4-FFF2-40B4-BE49-F238E27FC236}">
                <a16:creationId xmlns:a16="http://schemas.microsoft.com/office/drawing/2014/main" id="{2D2A4539-EC13-42E4-A392-F1514D60769B}"/>
              </a:ext>
            </a:extLst>
          </p:cNvPr>
          <p:cNvSpPr txBox="1"/>
          <p:nvPr/>
        </p:nvSpPr>
        <p:spPr>
          <a:xfrm>
            <a:off x="6339863" y="4278483"/>
            <a:ext cx="2523393" cy="338554"/>
          </a:xfrm>
          <a:prstGeom prst="rect">
            <a:avLst/>
          </a:prstGeom>
          <a:noFill/>
        </p:spPr>
        <p:txBody>
          <a:bodyPr wrap="square" rtlCol="0">
            <a:spAutoFit/>
          </a:bodyPr>
          <a:lstStyle/>
          <a:p>
            <a:r>
              <a:rPr lang="en-US" sz="1600" b="1" dirty="0">
                <a:solidFill>
                  <a:srgbClr val="FF0000"/>
                </a:solidFill>
                <a:latin typeface="Stylus BT" panose="020E0402020206020304" pitchFamily="34" charset="0"/>
              </a:rPr>
              <a:t>Drag 2 web into screen</a:t>
            </a:r>
          </a:p>
        </p:txBody>
      </p:sp>
      <p:sp>
        <p:nvSpPr>
          <p:cNvPr id="21" name="Oval 20">
            <a:extLst>
              <a:ext uri="{FF2B5EF4-FFF2-40B4-BE49-F238E27FC236}">
                <a16:creationId xmlns:a16="http://schemas.microsoft.com/office/drawing/2014/main" id="{EEA878D7-ED82-4834-9EF2-2362EF4505A7}"/>
              </a:ext>
            </a:extLst>
          </p:cNvPr>
          <p:cNvSpPr/>
          <p:nvPr/>
        </p:nvSpPr>
        <p:spPr>
          <a:xfrm>
            <a:off x="2569233" y="3701674"/>
            <a:ext cx="2407824" cy="929759"/>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6703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4</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22" name="Picture 21">
            <a:extLst>
              <a:ext uri="{FF2B5EF4-FFF2-40B4-BE49-F238E27FC236}">
                <a16:creationId xmlns:a16="http://schemas.microsoft.com/office/drawing/2014/main" id="{CADB41F4-8731-4F23-9FA1-CF272F445E67}"/>
              </a:ext>
            </a:extLst>
          </p:cNvPr>
          <p:cNvPicPr>
            <a:picLocks noChangeAspect="1"/>
          </p:cNvPicPr>
          <p:nvPr/>
        </p:nvPicPr>
        <p:blipFill rotWithShape="1">
          <a:blip r:embed="rId3"/>
          <a:srcRect l="449" t="20535" r="45416" b="19859"/>
          <a:stretch/>
        </p:blipFill>
        <p:spPr>
          <a:xfrm>
            <a:off x="1775636" y="1959768"/>
            <a:ext cx="6785549" cy="4200578"/>
          </a:xfrm>
          <a:prstGeom prst="rect">
            <a:avLst/>
          </a:prstGeom>
        </p:spPr>
      </p:pic>
      <p:sp>
        <p:nvSpPr>
          <p:cNvPr id="23" name="Round Diagonal Corner Rectangle 27">
            <a:extLst>
              <a:ext uri="{FF2B5EF4-FFF2-40B4-BE49-F238E27FC236}">
                <a16:creationId xmlns:a16="http://schemas.microsoft.com/office/drawing/2014/main" id="{E4FE48AE-F074-4E64-AB43-2BD98D2C5617}"/>
              </a:ext>
            </a:extLst>
          </p:cNvPr>
          <p:cNvSpPr/>
          <p:nvPr/>
        </p:nvSpPr>
        <p:spPr>
          <a:xfrm>
            <a:off x="5239685" y="2738514"/>
            <a:ext cx="2895600" cy="505457"/>
          </a:xfrm>
          <a:prstGeom prst="round2DiagRect">
            <a:avLst/>
          </a:prstGeom>
          <a:noFill/>
          <a:ln w="38100">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TextBox 23">
            <a:extLst>
              <a:ext uri="{FF2B5EF4-FFF2-40B4-BE49-F238E27FC236}">
                <a16:creationId xmlns:a16="http://schemas.microsoft.com/office/drawing/2014/main" id="{93BAB53F-33BE-4F20-84B7-212085A9481B}"/>
              </a:ext>
            </a:extLst>
          </p:cNvPr>
          <p:cNvSpPr txBox="1"/>
          <p:nvPr/>
        </p:nvSpPr>
        <p:spPr>
          <a:xfrm>
            <a:off x="5447181" y="2821966"/>
            <a:ext cx="2969480" cy="338554"/>
          </a:xfrm>
          <a:prstGeom prst="rect">
            <a:avLst/>
          </a:prstGeom>
          <a:noFill/>
        </p:spPr>
        <p:txBody>
          <a:bodyPr wrap="square" rtlCol="0">
            <a:spAutoFit/>
          </a:bodyPr>
          <a:lstStyle/>
          <a:p>
            <a:r>
              <a:rPr lang="en-US" sz="1600" b="1" dirty="0">
                <a:latin typeface="Stylus BT" panose="020E0402020206020304" pitchFamily="34" charset="0"/>
              </a:rPr>
              <a:t>Algorithm at the block part</a:t>
            </a:r>
            <a:endParaRPr lang="en-US" sz="1600" b="1" dirty="0">
              <a:solidFill>
                <a:srgbClr val="FF0000"/>
              </a:solidFill>
              <a:latin typeface="Stylus BT" panose="020E0402020206020304" pitchFamily="34" charset="0"/>
            </a:endParaRPr>
          </a:p>
        </p:txBody>
      </p:sp>
    </p:spTree>
    <p:extLst>
      <p:ext uri="{BB962C8B-B14F-4D97-AF65-F5344CB8AC3E}">
        <p14:creationId xmlns:p14="http://schemas.microsoft.com/office/powerpoint/2010/main" val="765480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27" name="Picture 26">
            <a:extLst>
              <a:ext uri="{FF2B5EF4-FFF2-40B4-BE49-F238E27FC236}">
                <a16:creationId xmlns:a16="http://schemas.microsoft.com/office/drawing/2014/main" id="{6C03744F-5AC1-480E-8413-B5C289AE79CF}"/>
              </a:ext>
            </a:extLst>
          </p:cNvPr>
          <p:cNvPicPr>
            <a:picLocks noChangeAspect="1"/>
          </p:cNvPicPr>
          <p:nvPr/>
        </p:nvPicPr>
        <p:blipFill rotWithShape="1">
          <a:blip r:embed="rId2"/>
          <a:srcRect l="20420" t="23066" r="20411" b="20709"/>
          <a:stretch/>
        </p:blipFill>
        <p:spPr>
          <a:xfrm>
            <a:off x="2534229" y="1766957"/>
            <a:ext cx="7513429" cy="4014023"/>
          </a:xfrm>
          <a:prstGeom prst="rect">
            <a:avLst/>
          </a:prstGeom>
        </p:spPr>
      </p:pic>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3">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4</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2" name="Round Diagonal Corner Rectangle 27">
            <a:extLst>
              <a:ext uri="{FF2B5EF4-FFF2-40B4-BE49-F238E27FC236}">
                <a16:creationId xmlns:a16="http://schemas.microsoft.com/office/drawing/2014/main" id="{51C4F35A-5004-461B-B983-3FE171A67DEF}"/>
              </a:ext>
            </a:extLst>
          </p:cNvPr>
          <p:cNvSpPr/>
          <p:nvPr/>
        </p:nvSpPr>
        <p:spPr>
          <a:xfrm>
            <a:off x="222739" y="5937573"/>
            <a:ext cx="5576745" cy="672359"/>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TextBox 22">
            <a:extLst>
              <a:ext uri="{FF2B5EF4-FFF2-40B4-BE49-F238E27FC236}">
                <a16:creationId xmlns:a16="http://schemas.microsoft.com/office/drawing/2014/main" id="{941CAB99-2B37-4BDA-8D01-DF0A7165A525}"/>
              </a:ext>
            </a:extLst>
          </p:cNvPr>
          <p:cNvSpPr txBox="1"/>
          <p:nvPr/>
        </p:nvSpPr>
        <p:spPr>
          <a:xfrm>
            <a:off x="222739" y="6025157"/>
            <a:ext cx="5498225" cy="584775"/>
          </a:xfrm>
          <a:prstGeom prst="rect">
            <a:avLst/>
          </a:prstGeom>
          <a:noFill/>
        </p:spPr>
        <p:txBody>
          <a:bodyPr wrap="square" rtlCol="0">
            <a:spAutoFit/>
          </a:bodyPr>
          <a:lstStyle/>
          <a:p>
            <a:r>
              <a:rPr lang="en-US" sz="1600" dirty="0">
                <a:solidFill>
                  <a:schemeClr val="bg1"/>
                </a:solidFill>
                <a:latin typeface="Stylus BT" panose="020E0402020206020304" pitchFamily="34" charset="0"/>
              </a:rPr>
              <a:t>https://api.thingspeak.com/update?api_key=write </a:t>
            </a:r>
            <a:r>
              <a:rPr lang="en-US" sz="1600" dirty="0" err="1">
                <a:solidFill>
                  <a:schemeClr val="bg1"/>
                </a:solidFill>
                <a:latin typeface="Stylus BT" panose="020E0402020206020304" pitchFamily="34" charset="0"/>
              </a:rPr>
              <a:t>api</a:t>
            </a:r>
            <a:r>
              <a:rPr lang="en-US" sz="1600" dirty="0">
                <a:solidFill>
                  <a:schemeClr val="bg1"/>
                </a:solidFill>
                <a:latin typeface="Stylus BT" panose="020E0402020206020304" pitchFamily="34" charset="0"/>
              </a:rPr>
              <a:t> key &amp;field </a:t>
            </a:r>
            <a:r>
              <a:rPr lang="en-US" sz="1600" dirty="0" err="1">
                <a:solidFill>
                  <a:schemeClr val="bg1"/>
                </a:solidFill>
                <a:latin typeface="Stylus BT" panose="020E0402020206020304" pitchFamily="34" charset="0"/>
              </a:rPr>
              <a:t>anda</a:t>
            </a:r>
            <a:r>
              <a:rPr lang="en-US" sz="1600" dirty="0">
                <a:solidFill>
                  <a:schemeClr val="bg1"/>
                </a:solidFill>
                <a:latin typeface="Stylus BT" panose="020E0402020206020304" pitchFamily="34" charset="0"/>
              </a:rPr>
              <a:t> =data</a:t>
            </a:r>
          </a:p>
        </p:txBody>
      </p:sp>
      <p:sp>
        <p:nvSpPr>
          <p:cNvPr id="24" name="Round Diagonal Corner Rectangle 9">
            <a:extLst>
              <a:ext uri="{FF2B5EF4-FFF2-40B4-BE49-F238E27FC236}">
                <a16:creationId xmlns:a16="http://schemas.microsoft.com/office/drawing/2014/main" id="{8EF01BED-3CEA-44B6-8E20-453CE747FC17}"/>
              </a:ext>
            </a:extLst>
          </p:cNvPr>
          <p:cNvSpPr/>
          <p:nvPr/>
        </p:nvSpPr>
        <p:spPr>
          <a:xfrm>
            <a:off x="561890" y="1712669"/>
            <a:ext cx="1824557" cy="1480007"/>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 name="TextBox 24">
            <a:extLst>
              <a:ext uri="{FF2B5EF4-FFF2-40B4-BE49-F238E27FC236}">
                <a16:creationId xmlns:a16="http://schemas.microsoft.com/office/drawing/2014/main" id="{0C615D88-2ACB-44CA-9467-AE0728D348AB}"/>
              </a:ext>
            </a:extLst>
          </p:cNvPr>
          <p:cNvSpPr txBox="1"/>
          <p:nvPr/>
        </p:nvSpPr>
        <p:spPr>
          <a:xfrm>
            <a:off x="694477" y="1784964"/>
            <a:ext cx="1981200" cy="1323439"/>
          </a:xfrm>
          <a:prstGeom prst="rect">
            <a:avLst/>
          </a:prstGeom>
          <a:noFill/>
        </p:spPr>
        <p:txBody>
          <a:bodyPr wrap="square" rtlCol="0">
            <a:spAutoFit/>
          </a:bodyPr>
          <a:lstStyle/>
          <a:p>
            <a:r>
              <a:rPr lang="en-US" sz="1600" dirty="0">
                <a:solidFill>
                  <a:schemeClr val="bg1"/>
                </a:solidFill>
                <a:latin typeface="Stylus BT" panose="020E0402020206020304" pitchFamily="34" charset="0"/>
              </a:rPr>
              <a:t>If(data == 30){</a:t>
            </a:r>
          </a:p>
          <a:p>
            <a:r>
              <a:rPr lang="en-US" sz="1600" dirty="0">
                <a:solidFill>
                  <a:schemeClr val="bg1"/>
                </a:solidFill>
                <a:latin typeface="Stylus BT" panose="020E0402020206020304" pitchFamily="34" charset="0"/>
              </a:rPr>
              <a:t>//ON LED</a:t>
            </a:r>
            <a:br>
              <a:rPr lang="en-US" sz="1600" dirty="0">
                <a:solidFill>
                  <a:schemeClr val="bg1"/>
                </a:solidFill>
                <a:latin typeface="Stylus BT" panose="020E0402020206020304" pitchFamily="34" charset="0"/>
              </a:rPr>
            </a:br>
            <a:r>
              <a:rPr lang="en-US" sz="1600" dirty="0">
                <a:solidFill>
                  <a:schemeClr val="bg1"/>
                </a:solidFill>
                <a:latin typeface="Stylus BT" panose="020E0402020206020304" pitchFamily="34" charset="0"/>
              </a:rPr>
              <a:t>}</a:t>
            </a:r>
            <a:br>
              <a:rPr lang="en-US" sz="1600" dirty="0">
                <a:solidFill>
                  <a:schemeClr val="bg1"/>
                </a:solidFill>
                <a:latin typeface="Stylus BT" panose="020E0402020206020304" pitchFamily="34" charset="0"/>
              </a:rPr>
            </a:br>
            <a:r>
              <a:rPr lang="en-US" sz="1600" dirty="0">
                <a:solidFill>
                  <a:schemeClr val="bg1"/>
                </a:solidFill>
                <a:latin typeface="Stylus BT" panose="020E0402020206020304" pitchFamily="34" charset="0"/>
              </a:rPr>
              <a:t>else</a:t>
            </a:r>
            <a:br>
              <a:rPr lang="en-US" sz="1600" dirty="0">
                <a:solidFill>
                  <a:schemeClr val="bg1"/>
                </a:solidFill>
                <a:latin typeface="Stylus BT" panose="020E0402020206020304" pitchFamily="34" charset="0"/>
              </a:rPr>
            </a:br>
            <a:r>
              <a:rPr lang="en-US" sz="1600" dirty="0">
                <a:solidFill>
                  <a:schemeClr val="bg1"/>
                </a:solidFill>
                <a:latin typeface="Stylus BT" panose="020E0402020206020304" pitchFamily="34" charset="0"/>
              </a:rPr>
              <a:t>//OFF LED</a:t>
            </a:r>
          </a:p>
        </p:txBody>
      </p:sp>
      <p:sp>
        <p:nvSpPr>
          <p:cNvPr id="26" name="TextBox 25">
            <a:extLst>
              <a:ext uri="{FF2B5EF4-FFF2-40B4-BE49-F238E27FC236}">
                <a16:creationId xmlns:a16="http://schemas.microsoft.com/office/drawing/2014/main" id="{812953F6-D24E-43B1-B6C9-82D7CC395787}"/>
              </a:ext>
            </a:extLst>
          </p:cNvPr>
          <p:cNvSpPr txBox="1"/>
          <p:nvPr/>
        </p:nvSpPr>
        <p:spPr>
          <a:xfrm>
            <a:off x="7121466" y="6033825"/>
            <a:ext cx="2424062" cy="369332"/>
          </a:xfrm>
          <a:prstGeom prst="rect">
            <a:avLst/>
          </a:prstGeom>
          <a:noFill/>
        </p:spPr>
        <p:txBody>
          <a:bodyPr wrap="none" rtlCol="0">
            <a:spAutoFit/>
          </a:bodyPr>
          <a:lstStyle/>
          <a:p>
            <a:r>
              <a:rPr lang="en-US" dirty="0">
                <a:solidFill>
                  <a:schemeClr val="bg1"/>
                </a:solidFill>
                <a:latin typeface="Stylus BT" panose="020E0402020206020304" pitchFamily="34" charset="0"/>
              </a:rPr>
              <a:t>DONE! Build The Apps</a:t>
            </a:r>
          </a:p>
        </p:txBody>
      </p:sp>
    </p:spTree>
    <p:extLst>
      <p:ext uri="{BB962C8B-B14F-4D97-AF65-F5344CB8AC3E}">
        <p14:creationId xmlns:p14="http://schemas.microsoft.com/office/powerpoint/2010/main" val="3601609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38395" y="746002"/>
            <a:ext cx="5542447" cy="400110"/>
          </a:xfrm>
          <a:prstGeom prst="rect">
            <a:avLst/>
          </a:prstGeom>
          <a:noFill/>
        </p:spPr>
        <p:txBody>
          <a:bodyPr wrap="square" rtlCol="0">
            <a:spAutoFit/>
          </a:bodyPr>
          <a:lstStyle/>
          <a:p>
            <a:pPr algn="ctr"/>
            <a:r>
              <a:rPr lang="en-US" sz="2000" dirty="0">
                <a:latin typeface="Tele-Marines" pitchFamily="2" charset="0"/>
              </a:rPr>
              <a:t>Lesson 5</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52891"/>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22" name="Round Diagonal Corner Rectangle 12">
            <a:extLst>
              <a:ext uri="{FF2B5EF4-FFF2-40B4-BE49-F238E27FC236}">
                <a16:creationId xmlns:a16="http://schemas.microsoft.com/office/drawing/2014/main" id="{1FF0DD22-F65C-41A8-AD39-BA76F2C4F4E7}"/>
              </a:ext>
            </a:extLst>
          </p:cNvPr>
          <p:cNvSpPr/>
          <p:nvPr/>
        </p:nvSpPr>
        <p:spPr>
          <a:xfrm>
            <a:off x="1117651" y="2786220"/>
            <a:ext cx="3628461" cy="3424818"/>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 name="Round Diagonal Corner Rectangle 17">
            <a:extLst>
              <a:ext uri="{FF2B5EF4-FFF2-40B4-BE49-F238E27FC236}">
                <a16:creationId xmlns:a16="http://schemas.microsoft.com/office/drawing/2014/main" id="{B7CFE034-43FE-468A-8319-B603564D4118}"/>
              </a:ext>
            </a:extLst>
          </p:cNvPr>
          <p:cNvSpPr/>
          <p:nvPr/>
        </p:nvSpPr>
        <p:spPr>
          <a:xfrm>
            <a:off x="6218415" y="2497097"/>
            <a:ext cx="3628461" cy="2320709"/>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8" name="Picture 27">
            <a:extLst>
              <a:ext uri="{FF2B5EF4-FFF2-40B4-BE49-F238E27FC236}">
                <a16:creationId xmlns:a16="http://schemas.microsoft.com/office/drawing/2014/main" id="{1FF45656-D3B2-4158-A148-129504634451}"/>
              </a:ext>
            </a:extLst>
          </p:cNvPr>
          <p:cNvPicPr>
            <a:picLocks noChangeAspect="1"/>
          </p:cNvPicPr>
          <p:nvPr/>
        </p:nvPicPr>
        <p:blipFill rotWithShape="1">
          <a:blip r:embed="rId3"/>
          <a:srcRect l="26726" t="14326" r="35787" b="28090"/>
          <a:stretch/>
        </p:blipFill>
        <p:spPr>
          <a:xfrm>
            <a:off x="1380373" y="3144704"/>
            <a:ext cx="2972519" cy="2567175"/>
          </a:xfrm>
          <a:prstGeom prst="rect">
            <a:avLst/>
          </a:prstGeom>
        </p:spPr>
      </p:pic>
      <p:pic>
        <p:nvPicPr>
          <p:cNvPr id="29" name="Picture 28">
            <a:extLst>
              <a:ext uri="{FF2B5EF4-FFF2-40B4-BE49-F238E27FC236}">
                <a16:creationId xmlns:a16="http://schemas.microsoft.com/office/drawing/2014/main" id="{7053165C-2C61-474C-B4C0-5D91C0655397}"/>
              </a:ext>
            </a:extLst>
          </p:cNvPr>
          <p:cNvPicPr>
            <a:picLocks noChangeAspect="1"/>
          </p:cNvPicPr>
          <p:nvPr/>
        </p:nvPicPr>
        <p:blipFill rotWithShape="1">
          <a:blip r:embed="rId4"/>
          <a:srcRect l="13470" t="15625" r="58418" b="63542"/>
          <a:stretch/>
        </p:blipFill>
        <p:spPr>
          <a:xfrm>
            <a:off x="6548463" y="2913326"/>
            <a:ext cx="3172453" cy="1321855"/>
          </a:xfrm>
          <a:prstGeom prst="rect">
            <a:avLst/>
          </a:prstGeom>
        </p:spPr>
      </p:pic>
      <p:sp>
        <p:nvSpPr>
          <p:cNvPr id="30" name="Round Diagonal Corner Rectangle 13">
            <a:extLst>
              <a:ext uri="{FF2B5EF4-FFF2-40B4-BE49-F238E27FC236}">
                <a16:creationId xmlns:a16="http://schemas.microsoft.com/office/drawing/2014/main" id="{FD1CB6F2-9180-42EB-BD93-8E90AE26142A}"/>
              </a:ext>
            </a:extLst>
          </p:cNvPr>
          <p:cNvSpPr/>
          <p:nvPr/>
        </p:nvSpPr>
        <p:spPr>
          <a:xfrm>
            <a:off x="1421789" y="1901021"/>
            <a:ext cx="3122861" cy="611635"/>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TextBox 30">
            <a:extLst>
              <a:ext uri="{FF2B5EF4-FFF2-40B4-BE49-F238E27FC236}">
                <a16:creationId xmlns:a16="http://schemas.microsoft.com/office/drawing/2014/main" id="{66CD0E0D-E20D-4CA3-AFEE-41B63F087041}"/>
              </a:ext>
            </a:extLst>
          </p:cNvPr>
          <p:cNvSpPr txBox="1"/>
          <p:nvPr/>
        </p:nvSpPr>
        <p:spPr>
          <a:xfrm>
            <a:off x="1590116" y="1883672"/>
            <a:ext cx="2972519" cy="646331"/>
          </a:xfrm>
          <a:prstGeom prst="rect">
            <a:avLst/>
          </a:prstGeom>
          <a:noFill/>
        </p:spPr>
        <p:txBody>
          <a:bodyPr wrap="square" rtlCol="0">
            <a:spAutoFit/>
          </a:bodyPr>
          <a:lstStyle/>
          <a:p>
            <a:r>
              <a:rPr lang="en-US" dirty="0">
                <a:solidFill>
                  <a:schemeClr val="bg1"/>
                </a:solidFill>
                <a:latin typeface="Stylus BT" panose="020E0402020206020304" pitchFamily="34" charset="0"/>
              </a:rPr>
              <a:t>Put the LED into D7 and </a:t>
            </a:r>
          </a:p>
          <a:p>
            <a:r>
              <a:rPr lang="en-US" dirty="0">
                <a:solidFill>
                  <a:schemeClr val="bg1"/>
                </a:solidFill>
                <a:latin typeface="Stylus BT" panose="020E0402020206020304" pitchFamily="34" charset="0"/>
              </a:rPr>
              <a:t>Combine with DHT sensor</a:t>
            </a:r>
          </a:p>
        </p:txBody>
      </p:sp>
      <p:sp>
        <p:nvSpPr>
          <p:cNvPr id="32" name="Rectangle 31">
            <a:extLst>
              <a:ext uri="{FF2B5EF4-FFF2-40B4-BE49-F238E27FC236}">
                <a16:creationId xmlns:a16="http://schemas.microsoft.com/office/drawing/2014/main" id="{96DA4FBE-4414-4CF2-BA35-99125DF86CA6}"/>
              </a:ext>
            </a:extLst>
          </p:cNvPr>
          <p:cNvSpPr>
            <a:spLocks noChangeArrowheads="1"/>
          </p:cNvSpPr>
          <p:nvPr/>
        </p:nvSpPr>
        <p:spPr bwMode="auto">
          <a:xfrm>
            <a:off x="6619921" y="1958201"/>
            <a:ext cx="337096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600" b="1" dirty="0">
                <a:solidFill>
                  <a:schemeClr val="bg1"/>
                </a:solidFill>
                <a:latin typeface="Stylus BT" panose="020E0402020206020304" pitchFamily="34" charset="0"/>
                <a:cs typeface="Times New Roman" pitchFamily="18" charset="0"/>
              </a:rPr>
              <a:t>Open file </a:t>
            </a:r>
            <a:r>
              <a:rPr lang="en-US" sz="1600" b="1" dirty="0" err="1">
                <a:solidFill>
                  <a:srgbClr val="FF0000"/>
                </a:solidFill>
                <a:latin typeface="Stylus BT" panose="020E0402020206020304" pitchFamily="34" charset="0"/>
                <a:cs typeface="Times New Roman" pitchFamily="18" charset="0"/>
              </a:rPr>
              <a:t>thingspeak_combine.ino</a:t>
            </a:r>
            <a:endParaRPr lang="en-US" sz="1600" b="1" dirty="0">
              <a:solidFill>
                <a:srgbClr val="FF0000"/>
              </a:solidFill>
              <a:latin typeface="Stylus BT" panose="020E0402020206020304" pitchFamily="34" charset="0"/>
              <a:cs typeface="Arial" pitchFamily="34" charset="0"/>
            </a:endParaRPr>
          </a:p>
        </p:txBody>
      </p:sp>
      <p:sp>
        <p:nvSpPr>
          <p:cNvPr id="33" name="Round Diagonal Corner Rectangle 19">
            <a:extLst>
              <a:ext uri="{FF2B5EF4-FFF2-40B4-BE49-F238E27FC236}">
                <a16:creationId xmlns:a16="http://schemas.microsoft.com/office/drawing/2014/main" id="{F8EFA2EA-EA44-484E-9D43-6B6161000325}"/>
              </a:ext>
            </a:extLst>
          </p:cNvPr>
          <p:cNvSpPr/>
          <p:nvPr/>
        </p:nvSpPr>
        <p:spPr>
          <a:xfrm>
            <a:off x="6449206" y="1877016"/>
            <a:ext cx="3370968" cy="492849"/>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TextBox 33">
            <a:extLst>
              <a:ext uri="{FF2B5EF4-FFF2-40B4-BE49-F238E27FC236}">
                <a16:creationId xmlns:a16="http://schemas.microsoft.com/office/drawing/2014/main" id="{7697F892-6BFC-45DA-9D8A-0476B7E4CDAE}"/>
              </a:ext>
            </a:extLst>
          </p:cNvPr>
          <p:cNvSpPr txBox="1"/>
          <p:nvPr/>
        </p:nvSpPr>
        <p:spPr>
          <a:xfrm>
            <a:off x="1108155" y="1257207"/>
            <a:ext cx="8186164" cy="369332"/>
          </a:xfrm>
          <a:prstGeom prst="rect">
            <a:avLst/>
          </a:prstGeom>
          <a:solidFill>
            <a:schemeClr val="tx1">
              <a:lumMod val="75000"/>
              <a:lumOff val="25000"/>
            </a:schemeClr>
          </a:solid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base">
              <a:spcBef>
                <a:spcPct val="0"/>
              </a:spcBef>
              <a:spcAft>
                <a:spcPct val="0"/>
              </a:spcAft>
            </a:pPr>
            <a:r>
              <a:rPr lang="en-US" b="1">
                <a:latin typeface="Calibri" pitchFamily="34" charset="0"/>
                <a:ea typeface="Calibri" pitchFamily="34" charset="0"/>
                <a:cs typeface="Times New Roman" pitchFamily="18" charset="0"/>
              </a:rPr>
              <a:t>Lesson 5: Combine the lesson 4 and 5</a:t>
            </a:r>
            <a:endParaRPr lang="en-US" sz="800" dirty="0">
              <a:solidFill>
                <a:schemeClr val="tx1"/>
              </a:solidFill>
              <a:latin typeface="Arial" pitchFamily="34" charset="0"/>
              <a:cs typeface="Arial" pitchFamily="34" charset="0"/>
            </a:endParaRPr>
          </a:p>
        </p:txBody>
      </p:sp>
      <p:sp>
        <p:nvSpPr>
          <p:cNvPr id="35" name="Rectangle: Diagonal Corners Rounded 34">
            <a:extLst>
              <a:ext uri="{FF2B5EF4-FFF2-40B4-BE49-F238E27FC236}">
                <a16:creationId xmlns:a16="http://schemas.microsoft.com/office/drawing/2014/main" id="{4969474D-FF20-4B8C-A0A0-B32D6CC7F8BA}"/>
              </a:ext>
            </a:extLst>
          </p:cNvPr>
          <p:cNvSpPr/>
          <p:nvPr/>
        </p:nvSpPr>
        <p:spPr>
          <a:xfrm>
            <a:off x="786125" y="1989091"/>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36" name="Rectangle: Diagonal Corners Rounded 35">
            <a:extLst>
              <a:ext uri="{FF2B5EF4-FFF2-40B4-BE49-F238E27FC236}">
                <a16:creationId xmlns:a16="http://schemas.microsoft.com/office/drawing/2014/main" id="{33F0F9A8-7B44-4FA6-B0EB-84A2DB43FCFC}"/>
              </a:ext>
            </a:extLst>
          </p:cNvPr>
          <p:cNvSpPr/>
          <p:nvPr/>
        </p:nvSpPr>
        <p:spPr>
          <a:xfrm>
            <a:off x="5851544" y="1943374"/>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spTree>
    <p:extLst>
      <p:ext uri="{BB962C8B-B14F-4D97-AF65-F5344CB8AC3E}">
        <p14:creationId xmlns:p14="http://schemas.microsoft.com/office/powerpoint/2010/main" val="2927166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solidFill>
              <a:srgbClr val="F39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7" name="TextBox 16">
            <a:extLst>
              <a:ext uri="{FF2B5EF4-FFF2-40B4-BE49-F238E27FC236}">
                <a16:creationId xmlns:a16="http://schemas.microsoft.com/office/drawing/2014/main" id="{8094C2E0-C760-4B48-B7F0-06AD7F2E2815}"/>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Lesson 5</a:t>
            </a:r>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TextBox 9">
            <a:extLst>
              <a:ext uri="{FF2B5EF4-FFF2-40B4-BE49-F238E27FC236}">
                <a16:creationId xmlns:a16="http://schemas.microsoft.com/office/drawing/2014/main" id="{343FEB89-C70C-4F66-945F-3ABE1D5CF221}"/>
              </a:ext>
            </a:extLst>
          </p:cNvPr>
          <p:cNvSpPr txBox="1"/>
          <p:nvPr/>
        </p:nvSpPr>
        <p:spPr>
          <a:xfrm>
            <a:off x="1144303" y="3106831"/>
            <a:ext cx="7180171" cy="769441"/>
          </a:xfrm>
          <a:prstGeom prst="rect">
            <a:avLst/>
          </a:prstGeom>
          <a:solidFill>
            <a:schemeClr val="tx1">
              <a:lumMod val="85000"/>
              <a:lumOff val="15000"/>
            </a:schemeClr>
          </a:solidFill>
        </p:spPr>
        <p:txBody>
          <a:bodyPr wrap="none" rtlCol="0">
            <a:spAutoFit/>
          </a:bodyPr>
          <a:lstStyle/>
          <a:p>
            <a:r>
              <a:rPr lang="en-US" sz="4400" dirty="0">
                <a:solidFill>
                  <a:schemeClr val="bg1"/>
                </a:solidFill>
                <a:latin typeface="Stylus BT" panose="020E0402020206020304" pitchFamily="34" charset="0"/>
              </a:rPr>
              <a:t>Build your own android apps</a:t>
            </a:r>
          </a:p>
        </p:txBody>
      </p:sp>
    </p:spTree>
    <p:extLst>
      <p:ext uri="{BB962C8B-B14F-4D97-AF65-F5344CB8AC3E}">
        <p14:creationId xmlns:p14="http://schemas.microsoft.com/office/powerpoint/2010/main" val="1620036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EABF463B-994C-4E73-A49D-CDDE8B9A4BA9}"/>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9" name="Picture 8" descr="C:\Users\NADI Eleczone\Desktop\banner8.jpg">
            <a:extLst>
              <a:ext uri="{FF2B5EF4-FFF2-40B4-BE49-F238E27FC236}">
                <a16:creationId xmlns:a16="http://schemas.microsoft.com/office/drawing/2014/main" id="{824535F4-DF61-4115-97CA-958E4736F956}"/>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0" name="Rectangle 9">
            <a:extLst>
              <a:ext uri="{FF2B5EF4-FFF2-40B4-BE49-F238E27FC236}">
                <a16:creationId xmlns:a16="http://schemas.microsoft.com/office/drawing/2014/main" id="{24D6F578-2C34-4EB1-BAC7-ADF2058C0D3D}"/>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 name="TextBox 10">
            <a:extLst>
              <a:ext uri="{FF2B5EF4-FFF2-40B4-BE49-F238E27FC236}">
                <a16:creationId xmlns:a16="http://schemas.microsoft.com/office/drawing/2014/main" id="{5BA37C74-B56D-4C6D-B49E-B8BE76586AFC}"/>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2" name="TextBox 11">
            <a:extLst>
              <a:ext uri="{FF2B5EF4-FFF2-40B4-BE49-F238E27FC236}">
                <a16:creationId xmlns:a16="http://schemas.microsoft.com/office/drawing/2014/main" id="{6DD40238-4745-4835-AF6D-668395E19BD5}"/>
              </a:ext>
            </a:extLst>
          </p:cNvPr>
          <p:cNvSpPr txBox="1"/>
          <p:nvPr/>
        </p:nvSpPr>
        <p:spPr>
          <a:xfrm>
            <a:off x="2658790" y="764680"/>
            <a:ext cx="4318495" cy="400110"/>
          </a:xfrm>
          <a:prstGeom prst="rect">
            <a:avLst/>
          </a:prstGeom>
          <a:noFill/>
        </p:spPr>
        <p:txBody>
          <a:bodyPr wrap="square" rtlCol="0">
            <a:spAutoFit/>
          </a:bodyPr>
          <a:lstStyle/>
          <a:p>
            <a:r>
              <a:rPr lang="en-US" sz="2000" dirty="0">
                <a:latin typeface="Tele-Marines" pitchFamily="2" charset="0"/>
              </a:rPr>
              <a:t>Installing </a:t>
            </a:r>
            <a:r>
              <a:rPr lang="en-US" sz="2000" dirty="0" err="1">
                <a:latin typeface="Tele-Marines" pitchFamily="2" charset="0"/>
              </a:rPr>
              <a:t>arduino</a:t>
            </a:r>
            <a:r>
              <a:rPr lang="en-US" sz="2000" dirty="0">
                <a:latin typeface="Tele-Marines" pitchFamily="2" charset="0"/>
              </a:rPr>
              <a:t> ide</a:t>
            </a:r>
          </a:p>
        </p:txBody>
      </p:sp>
      <p:sp>
        <p:nvSpPr>
          <p:cNvPr id="13" name="Rectangle 12">
            <a:extLst>
              <a:ext uri="{FF2B5EF4-FFF2-40B4-BE49-F238E27FC236}">
                <a16:creationId xmlns:a16="http://schemas.microsoft.com/office/drawing/2014/main" id="{CAF17427-4F17-4505-A38F-03E6C9130DB0}"/>
              </a:ext>
            </a:extLst>
          </p:cNvPr>
          <p:cNvSpPr/>
          <p:nvPr/>
        </p:nvSpPr>
        <p:spPr>
          <a:xfrm>
            <a:off x="2438410" y="1156415"/>
            <a:ext cx="453887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4" name="Rectangle 13">
            <a:extLst>
              <a:ext uri="{FF2B5EF4-FFF2-40B4-BE49-F238E27FC236}">
                <a16:creationId xmlns:a16="http://schemas.microsoft.com/office/drawing/2014/main" id="{C325BA50-FEE2-4547-A8B9-8A88FCB9BC9D}"/>
              </a:ext>
            </a:extLst>
          </p:cNvPr>
          <p:cNvSpPr/>
          <p:nvPr/>
        </p:nvSpPr>
        <p:spPr>
          <a:xfrm>
            <a:off x="6977283" y="761683"/>
            <a:ext cx="62651"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5" name="Rectangle 14">
            <a:extLst>
              <a:ext uri="{FF2B5EF4-FFF2-40B4-BE49-F238E27FC236}">
                <a16:creationId xmlns:a16="http://schemas.microsoft.com/office/drawing/2014/main" id="{4F7B2C7A-0ED3-4ACA-91F1-AEC63B63471F}"/>
              </a:ext>
            </a:extLst>
          </p:cNvPr>
          <p:cNvSpPr/>
          <p:nvPr/>
        </p:nvSpPr>
        <p:spPr>
          <a:xfrm>
            <a:off x="2438413" y="718247"/>
            <a:ext cx="62651"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6" name="Rectangle 15">
            <a:extLst>
              <a:ext uri="{FF2B5EF4-FFF2-40B4-BE49-F238E27FC236}">
                <a16:creationId xmlns:a16="http://schemas.microsoft.com/office/drawing/2014/main" id="{B68A1060-311B-4FDD-AA41-DCC6B6BAB1D5}"/>
              </a:ext>
            </a:extLst>
          </p:cNvPr>
          <p:cNvSpPr/>
          <p:nvPr/>
        </p:nvSpPr>
        <p:spPr>
          <a:xfrm>
            <a:off x="155599" y="1156409"/>
            <a:ext cx="1150956" cy="523222"/>
          </a:xfrm>
          <a:prstGeom prst="rect">
            <a:avLst/>
          </a:prstGeom>
          <a:noFill/>
        </p:spPr>
        <p:txBody>
          <a:bodyPr wrap="none" lIns="91440" tIns="45721" rIns="91440" bIns="4572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49" dirty="0">
                <a:ln w="3175">
                  <a:solidFill>
                    <a:schemeClr val="tx1"/>
                  </a:solidFill>
                </a:ln>
                <a:solidFill>
                  <a:schemeClr val="tx1">
                    <a:lumMod val="75000"/>
                    <a:lumOff val="25000"/>
                  </a:schemeClr>
                </a:solidFill>
                <a:effectLst>
                  <a:outerShdw blurRad="76200" dist="50800" dir="5400000" algn="tl" rotWithShape="0">
                    <a:srgbClr val="000000">
                      <a:alpha val="65000"/>
                    </a:srgbClr>
                  </a:outerShdw>
                </a:effectLst>
              </a:rPr>
              <a:t>Step 1</a:t>
            </a:r>
          </a:p>
        </p:txBody>
      </p:sp>
      <p:sp>
        <p:nvSpPr>
          <p:cNvPr id="17" name="Rectangle 16">
            <a:extLst>
              <a:ext uri="{FF2B5EF4-FFF2-40B4-BE49-F238E27FC236}">
                <a16:creationId xmlns:a16="http://schemas.microsoft.com/office/drawing/2014/main" id="{F0C7F00E-E0BA-4EC8-965D-F5A406CB2977}"/>
              </a:ext>
            </a:extLst>
          </p:cNvPr>
          <p:cNvSpPr/>
          <p:nvPr/>
        </p:nvSpPr>
        <p:spPr>
          <a:xfrm>
            <a:off x="175397" y="1634473"/>
            <a:ext cx="4151883" cy="369460"/>
          </a:xfrm>
          <a:prstGeom prst="rect">
            <a:avLst/>
          </a:prstGeom>
          <a:solidFill>
            <a:schemeClr val="tx1">
              <a:lumMod val="75000"/>
              <a:lumOff val="25000"/>
            </a:schemeClr>
          </a:solidFill>
          <a:ln>
            <a:noFill/>
          </a:ln>
        </p:spPr>
        <p:txBody>
          <a:bodyPr wrap="square">
            <a:spAutoFit/>
          </a:bodyPr>
          <a:lstStyle/>
          <a:p>
            <a:r>
              <a:rPr lang="en-US" sz="1801" b="1" dirty="0">
                <a:solidFill>
                  <a:schemeClr val="bg1"/>
                </a:solidFill>
                <a:latin typeface="Stylus BT" panose="020E0402020206020304" pitchFamily="34" charset="0"/>
                <a:ea typeface="Gungsuh" pitchFamily="18" charset="-127"/>
              </a:rPr>
              <a:t>Download/ Copy Arduino Software (IDE)</a:t>
            </a:r>
          </a:p>
        </p:txBody>
      </p:sp>
      <p:pic>
        <p:nvPicPr>
          <p:cNvPr id="18" name="Picture 5">
            <a:extLst>
              <a:ext uri="{FF2B5EF4-FFF2-40B4-BE49-F238E27FC236}">
                <a16:creationId xmlns:a16="http://schemas.microsoft.com/office/drawing/2014/main" id="{9646BD0F-6024-408D-8088-5D8541E394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716" b="91284" l="2667" r="97524">
                        <a14:foregroundMark x1="18286" y1="30734" x2="18286" y2="30734"/>
                        <a14:foregroundMark x1="15048" y1="26147" x2="29714" y2="43578"/>
                        <a14:foregroundMark x1="7619" y1="17431" x2="20000" y2="29817"/>
                        <a14:foregroundMark x1="20000" y1="29817" x2="20190" y2="30734"/>
                        <a14:foregroundMark x1="2857" y1="16055" x2="2857" y2="21101"/>
                        <a14:foregroundMark x1="35619" y1="52752" x2="32952" y2="45872"/>
                        <a14:foregroundMark x1="93524" y1="61468" x2="89333" y2="56422"/>
                        <a14:foregroundMark x1="97714" y1="62844" x2="93905" y2="61009"/>
                        <a14:foregroundMark x1="72381" y1="91284" x2="72762" y2="71560"/>
                      </a14:backgroundRemoval>
                    </a14:imgEffect>
                  </a14:imgLayer>
                </a14:imgProps>
              </a:ext>
              <a:ext uri="{28A0092B-C50C-407E-A947-70E740481C1C}">
                <a14:useLocalDpi xmlns:a14="http://schemas.microsoft.com/office/drawing/2010/main" val="0"/>
              </a:ext>
            </a:extLst>
          </a:blip>
          <a:srcRect/>
          <a:stretch>
            <a:fillRect/>
          </a:stretch>
        </p:blipFill>
        <p:spPr bwMode="auto">
          <a:xfrm>
            <a:off x="948776" y="2282499"/>
            <a:ext cx="2058177" cy="106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a:extLst>
              <a:ext uri="{FF2B5EF4-FFF2-40B4-BE49-F238E27FC236}">
                <a16:creationId xmlns:a16="http://schemas.microsoft.com/office/drawing/2014/main" id="{40337847-75EF-4CD5-9C96-817A4D9E2C6C}"/>
              </a:ext>
            </a:extLst>
          </p:cNvPr>
          <p:cNvSpPr/>
          <p:nvPr/>
        </p:nvSpPr>
        <p:spPr>
          <a:xfrm>
            <a:off x="5989811" y="1193397"/>
            <a:ext cx="1150956" cy="523222"/>
          </a:xfrm>
          <a:prstGeom prst="rect">
            <a:avLst/>
          </a:prstGeom>
          <a:noFill/>
        </p:spPr>
        <p:txBody>
          <a:bodyPr wrap="none" lIns="91440" tIns="45721" rIns="91440" bIns="4572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49" dirty="0">
                <a:ln w="3175">
                  <a:solidFill>
                    <a:schemeClr val="tx1"/>
                  </a:solidFill>
                </a:ln>
                <a:solidFill>
                  <a:schemeClr val="tx1">
                    <a:lumMod val="75000"/>
                    <a:lumOff val="25000"/>
                  </a:schemeClr>
                </a:solidFill>
                <a:effectLst>
                  <a:outerShdw blurRad="76200" dist="50800" dir="5400000" algn="tl" rotWithShape="0">
                    <a:srgbClr val="000000">
                      <a:alpha val="65000"/>
                    </a:srgbClr>
                  </a:outerShdw>
                </a:effectLst>
              </a:rPr>
              <a:t>Step 2</a:t>
            </a:r>
          </a:p>
        </p:txBody>
      </p:sp>
      <p:sp>
        <p:nvSpPr>
          <p:cNvPr id="21" name="Rectangle 20">
            <a:extLst>
              <a:ext uri="{FF2B5EF4-FFF2-40B4-BE49-F238E27FC236}">
                <a16:creationId xmlns:a16="http://schemas.microsoft.com/office/drawing/2014/main" id="{DA42BD20-7F8A-4AE4-89A3-6454BAC6A5AE}"/>
              </a:ext>
            </a:extLst>
          </p:cNvPr>
          <p:cNvSpPr/>
          <p:nvPr/>
        </p:nvSpPr>
        <p:spPr>
          <a:xfrm>
            <a:off x="5975198" y="1634231"/>
            <a:ext cx="3184217" cy="369460"/>
          </a:xfrm>
          <a:prstGeom prst="rect">
            <a:avLst/>
          </a:prstGeom>
          <a:solidFill>
            <a:schemeClr val="tx1">
              <a:lumMod val="75000"/>
              <a:lumOff val="25000"/>
            </a:schemeClr>
          </a:solidFill>
          <a:ln>
            <a:noFill/>
          </a:ln>
        </p:spPr>
        <p:txBody>
          <a:bodyPr wrap="square">
            <a:spAutoFit/>
          </a:bodyPr>
          <a:lstStyle/>
          <a:p>
            <a:r>
              <a:rPr lang="en-US" sz="1801" b="1" dirty="0">
                <a:solidFill>
                  <a:schemeClr val="bg1"/>
                </a:solidFill>
                <a:latin typeface="Stylus BT" panose="020E0402020206020304" pitchFamily="34" charset="0"/>
                <a:ea typeface="Gungsuh" pitchFamily="18" charset="-127"/>
              </a:rPr>
              <a:t>Choose component to Install</a:t>
            </a:r>
          </a:p>
        </p:txBody>
      </p:sp>
      <p:pic>
        <p:nvPicPr>
          <p:cNvPr id="22" name="Picture 2">
            <a:extLst>
              <a:ext uri="{FF2B5EF4-FFF2-40B4-BE49-F238E27FC236}">
                <a16:creationId xmlns:a16="http://schemas.microsoft.com/office/drawing/2014/main" id="{85F413F1-B4AE-4565-8A8E-3C102B9BBBE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039931" y="2066955"/>
            <a:ext cx="2851924" cy="164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a:extLst>
              <a:ext uri="{FF2B5EF4-FFF2-40B4-BE49-F238E27FC236}">
                <a16:creationId xmlns:a16="http://schemas.microsoft.com/office/drawing/2014/main" id="{7071A9CF-1858-4159-AB6F-8BAC3B4BE6EE}"/>
              </a:ext>
            </a:extLst>
          </p:cNvPr>
          <p:cNvSpPr/>
          <p:nvPr/>
        </p:nvSpPr>
        <p:spPr>
          <a:xfrm>
            <a:off x="175796" y="3876265"/>
            <a:ext cx="1150956" cy="523222"/>
          </a:xfrm>
          <a:prstGeom prst="rect">
            <a:avLst/>
          </a:prstGeom>
          <a:noFill/>
        </p:spPr>
        <p:txBody>
          <a:bodyPr wrap="none" lIns="91440" tIns="45721" rIns="91440" bIns="4572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49" dirty="0">
                <a:ln w="3175">
                  <a:solidFill>
                    <a:schemeClr val="tx1"/>
                  </a:solidFill>
                </a:ln>
                <a:solidFill>
                  <a:schemeClr val="tx1">
                    <a:lumMod val="75000"/>
                    <a:lumOff val="25000"/>
                  </a:schemeClr>
                </a:solidFill>
                <a:effectLst>
                  <a:outerShdw blurRad="76200" dist="50800" dir="5400000" algn="tl" rotWithShape="0">
                    <a:srgbClr val="000000">
                      <a:alpha val="65000"/>
                    </a:srgbClr>
                  </a:outerShdw>
                </a:effectLst>
              </a:rPr>
              <a:t>Step 3</a:t>
            </a:r>
          </a:p>
        </p:txBody>
      </p:sp>
      <p:sp>
        <p:nvSpPr>
          <p:cNvPr id="24" name="Rectangle 23">
            <a:extLst>
              <a:ext uri="{FF2B5EF4-FFF2-40B4-BE49-F238E27FC236}">
                <a16:creationId xmlns:a16="http://schemas.microsoft.com/office/drawing/2014/main" id="{8AEBC428-1F8C-4F4F-86AD-087892DBC684}"/>
              </a:ext>
            </a:extLst>
          </p:cNvPr>
          <p:cNvSpPr/>
          <p:nvPr/>
        </p:nvSpPr>
        <p:spPr>
          <a:xfrm>
            <a:off x="175404" y="4399487"/>
            <a:ext cx="4455217" cy="646587"/>
          </a:xfrm>
          <a:prstGeom prst="rect">
            <a:avLst/>
          </a:prstGeom>
          <a:solidFill>
            <a:schemeClr val="tx1">
              <a:lumMod val="75000"/>
              <a:lumOff val="25000"/>
            </a:schemeClr>
          </a:solidFill>
          <a:ln>
            <a:noFill/>
          </a:ln>
        </p:spPr>
        <p:txBody>
          <a:bodyPr wrap="square">
            <a:spAutoFit/>
          </a:bodyPr>
          <a:lstStyle/>
          <a:p>
            <a:r>
              <a:rPr lang="en-US" sz="1801" b="1" dirty="0">
                <a:solidFill>
                  <a:schemeClr val="bg1"/>
                </a:solidFill>
                <a:latin typeface="Stylus BT" panose="020E0402020206020304" pitchFamily="34" charset="0"/>
                <a:ea typeface="Gungsuh" pitchFamily="18" charset="-127"/>
              </a:rPr>
              <a:t>Select Installation Folder (We suggest to use- Default)</a:t>
            </a:r>
          </a:p>
        </p:txBody>
      </p:sp>
      <p:pic>
        <p:nvPicPr>
          <p:cNvPr id="26" name="Picture 3">
            <a:extLst>
              <a:ext uri="{FF2B5EF4-FFF2-40B4-BE49-F238E27FC236}">
                <a16:creationId xmlns:a16="http://schemas.microsoft.com/office/drawing/2014/main" id="{5AD06D53-50B4-4C8A-AB31-2C340B156F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71" y="5130657"/>
            <a:ext cx="2938260" cy="1428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a:extLst>
              <a:ext uri="{FF2B5EF4-FFF2-40B4-BE49-F238E27FC236}">
                <a16:creationId xmlns:a16="http://schemas.microsoft.com/office/drawing/2014/main" id="{35DFFFC3-AD57-4DD8-87F6-E82CB14CF6B6}"/>
              </a:ext>
            </a:extLst>
          </p:cNvPr>
          <p:cNvSpPr/>
          <p:nvPr/>
        </p:nvSpPr>
        <p:spPr>
          <a:xfrm>
            <a:off x="5989811" y="3876265"/>
            <a:ext cx="1150956" cy="523222"/>
          </a:xfrm>
          <a:prstGeom prst="rect">
            <a:avLst/>
          </a:prstGeom>
          <a:noFill/>
        </p:spPr>
        <p:txBody>
          <a:bodyPr wrap="none" lIns="91440" tIns="45721" rIns="91440" bIns="4572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49" dirty="0">
                <a:ln w="3175">
                  <a:solidFill>
                    <a:schemeClr val="tx1"/>
                  </a:solidFill>
                </a:ln>
                <a:solidFill>
                  <a:schemeClr val="tx1">
                    <a:lumMod val="75000"/>
                    <a:lumOff val="25000"/>
                  </a:schemeClr>
                </a:solidFill>
                <a:effectLst>
                  <a:outerShdw blurRad="76200" dist="50800" dir="5400000" algn="tl" rotWithShape="0">
                    <a:srgbClr val="000000">
                      <a:alpha val="65000"/>
                    </a:srgbClr>
                  </a:outerShdw>
                </a:effectLst>
              </a:rPr>
              <a:t>Step 4</a:t>
            </a:r>
          </a:p>
        </p:txBody>
      </p:sp>
      <p:sp>
        <p:nvSpPr>
          <p:cNvPr id="28" name="Rectangle 27">
            <a:extLst>
              <a:ext uri="{FF2B5EF4-FFF2-40B4-BE49-F238E27FC236}">
                <a16:creationId xmlns:a16="http://schemas.microsoft.com/office/drawing/2014/main" id="{791978A1-3D48-4EEF-BB31-B547A76EBEED}"/>
              </a:ext>
            </a:extLst>
          </p:cNvPr>
          <p:cNvSpPr/>
          <p:nvPr/>
        </p:nvSpPr>
        <p:spPr>
          <a:xfrm>
            <a:off x="6048599" y="4293675"/>
            <a:ext cx="5754823" cy="646587"/>
          </a:xfrm>
          <a:prstGeom prst="rect">
            <a:avLst/>
          </a:prstGeom>
          <a:solidFill>
            <a:schemeClr val="tx1">
              <a:lumMod val="75000"/>
              <a:lumOff val="25000"/>
            </a:schemeClr>
          </a:solidFill>
          <a:ln>
            <a:noFill/>
          </a:ln>
        </p:spPr>
        <p:txBody>
          <a:bodyPr wrap="square">
            <a:spAutoFit/>
          </a:bodyPr>
          <a:lstStyle/>
          <a:p>
            <a:r>
              <a:rPr lang="en-US" sz="1801" b="1" dirty="0">
                <a:solidFill>
                  <a:schemeClr val="bg1"/>
                </a:solidFill>
                <a:latin typeface="Stylus BT" panose="020E0402020206020304" pitchFamily="34" charset="0"/>
                <a:ea typeface="Gungsuh" pitchFamily="18" charset="-127"/>
              </a:rPr>
              <a:t>This process will extract and Install the file that will be use in Arduino software(IDE)</a:t>
            </a:r>
          </a:p>
        </p:txBody>
      </p:sp>
      <p:pic>
        <p:nvPicPr>
          <p:cNvPr id="29" name="Picture 4">
            <a:extLst>
              <a:ext uri="{FF2B5EF4-FFF2-40B4-BE49-F238E27FC236}">
                <a16:creationId xmlns:a16="http://schemas.microsoft.com/office/drawing/2014/main" id="{F519213E-6F4E-4893-A734-6E13A1A59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1151" y="4986463"/>
            <a:ext cx="3072351" cy="157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0494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3C1B678B-35AC-4576-8254-84378EED00BB}"/>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descr="C:\Users\NADI Eleczone\Desktop\banner8.jpg">
            <a:extLst>
              <a:ext uri="{FF2B5EF4-FFF2-40B4-BE49-F238E27FC236}">
                <a16:creationId xmlns:a16="http://schemas.microsoft.com/office/drawing/2014/main" id="{74C68146-7A9C-432A-8F7B-6AFAE688BE9E}"/>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6" name="Rectangle 5">
            <a:extLst>
              <a:ext uri="{FF2B5EF4-FFF2-40B4-BE49-F238E27FC236}">
                <a16:creationId xmlns:a16="http://schemas.microsoft.com/office/drawing/2014/main" id="{87C966CD-7660-4307-8199-7CF9E97746E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TextBox 6">
            <a:extLst>
              <a:ext uri="{FF2B5EF4-FFF2-40B4-BE49-F238E27FC236}">
                <a16:creationId xmlns:a16="http://schemas.microsoft.com/office/drawing/2014/main" id="{8435DE15-1351-4518-9767-37BE7BE2B799}"/>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8" name="Rectangle 7">
            <a:extLst>
              <a:ext uri="{FF2B5EF4-FFF2-40B4-BE49-F238E27FC236}">
                <a16:creationId xmlns:a16="http://schemas.microsoft.com/office/drawing/2014/main" id="{A72719FA-6EBC-4A9D-90E6-B89D055DFE67}"/>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9" name="Rectangle 8">
            <a:extLst>
              <a:ext uri="{FF2B5EF4-FFF2-40B4-BE49-F238E27FC236}">
                <a16:creationId xmlns:a16="http://schemas.microsoft.com/office/drawing/2014/main" id="{5AFBA61B-778D-4856-9844-13A614F72DED}"/>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Rectangle 9">
            <a:extLst>
              <a:ext uri="{FF2B5EF4-FFF2-40B4-BE49-F238E27FC236}">
                <a16:creationId xmlns:a16="http://schemas.microsoft.com/office/drawing/2014/main" id="{14C1FE9F-425E-4C1A-938C-EE2847D9E6AC}"/>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1" name="TextBox 10">
            <a:extLst>
              <a:ext uri="{FF2B5EF4-FFF2-40B4-BE49-F238E27FC236}">
                <a16:creationId xmlns:a16="http://schemas.microsoft.com/office/drawing/2014/main" id="{FA6EFB61-4E43-4C6F-969D-4DFD5D8D779F}"/>
              </a:ext>
            </a:extLst>
          </p:cNvPr>
          <p:cNvSpPr txBox="1"/>
          <p:nvPr/>
        </p:nvSpPr>
        <p:spPr>
          <a:xfrm>
            <a:off x="2497225" y="746004"/>
            <a:ext cx="5483671" cy="400110"/>
          </a:xfrm>
          <a:prstGeom prst="rect">
            <a:avLst/>
          </a:prstGeom>
          <a:noFill/>
        </p:spPr>
        <p:txBody>
          <a:bodyPr wrap="square" rtlCol="0">
            <a:spAutoFit/>
          </a:bodyPr>
          <a:lstStyle/>
          <a:p>
            <a:r>
              <a:rPr lang="en-US" sz="2000" dirty="0" err="1">
                <a:latin typeface="Tele-Marines" pitchFamily="2" charset="0"/>
              </a:rPr>
              <a:t>NodeMCU</a:t>
            </a:r>
            <a:r>
              <a:rPr lang="en-US" sz="2000" dirty="0">
                <a:latin typeface="Tele-Marines" pitchFamily="2" charset="0"/>
              </a:rPr>
              <a:t> BOARDLIBRARY SETUP</a:t>
            </a:r>
          </a:p>
        </p:txBody>
      </p:sp>
      <p:sp>
        <p:nvSpPr>
          <p:cNvPr id="12" name="Rectangle: Diagonal Corners Rounded 11">
            <a:extLst>
              <a:ext uri="{FF2B5EF4-FFF2-40B4-BE49-F238E27FC236}">
                <a16:creationId xmlns:a16="http://schemas.microsoft.com/office/drawing/2014/main" id="{650BD8A5-E87F-48B9-9BB2-3F562709301D}"/>
              </a:ext>
            </a:extLst>
          </p:cNvPr>
          <p:cNvSpPr/>
          <p:nvPr/>
        </p:nvSpPr>
        <p:spPr>
          <a:xfrm>
            <a:off x="366963" y="1354575"/>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1</a:t>
            </a:r>
          </a:p>
        </p:txBody>
      </p:sp>
      <p:sp>
        <p:nvSpPr>
          <p:cNvPr id="13" name="Text Box 2">
            <a:extLst>
              <a:ext uri="{FF2B5EF4-FFF2-40B4-BE49-F238E27FC236}">
                <a16:creationId xmlns:a16="http://schemas.microsoft.com/office/drawing/2014/main" id="{E21E9105-F776-4307-ACFA-10F0A3038E06}"/>
              </a:ext>
            </a:extLst>
          </p:cNvPr>
          <p:cNvSpPr txBox="1">
            <a:spLocks noChangeArrowheads="1"/>
          </p:cNvSpPr>
          <p:nvPr/>
        </p:nvSpPr>
        <p:spPr bwMode="auto">
          <a:xfrm>
            <a:off x="855529" y="1297102"/>
            <a:ext cx="2302935" cy="421961"/>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a:lnSpc>
                <a:spcPct val="115000"/>
              </a:lnSpc>
              <a:spcAft>
                <a:spcPts val="1001"/>
              </a:spcAft>
            </a:pPr>
            <a:r>
              <a:rPr lang="en-MY" sz="2000" b="1" dirty="0">
                <a:solidFill>
                  <a:schemeClr val="bg1"/>
                </a:solidFill>
                <a:latin typeface="Stylus BT" panose="020E0402020206020304" pitchFamily="34" charset="0"/>
                <a:ea typeface="Calibri"/>
                <a:cs typeface="Calibri"/>
              </a:rPr>
              <a:t>Setting </a:t>
            </a:r>
            <a:r>
              <a:rPr lang="en-MY" sz="2000" b="1" dirty="0" err="1">
                <a:solidFill>
                  <a:schemeClr val="bg1"/>
                </a:solidFill>
                <a:latin typeface="Stylus BT" panose="020E0402020206020304" pitchFamily="34" charset="0"/>
                <a:ea typeface="Calibri"/>
                <a:cs typeface="Calibri"/>
              </a:rPr>
              <a:t>NodeMCU</a:t>
            </a:r>
            <a:endParaRPr lang="en-MY" sz="1100" dirty="0">
              <a:solidFill>
                <a:schemeClr val="bg1"/>
              </a:solidFill>
              <a:latin typeface="Calibri"/>
              <a:ea typeface="Calibri"/>
              <a:cs typeface="Times New Roman"/>
            </a:endParaRPr>
          </a:p>
        </p:txBody>
      </p:sp>
      <p:sp>
        <p:nvSpPr>
          <p:cNvPr id="14" name="Round Diagonal Corner Rectangle 23">
            <a:extLst>
              <a:ext uri="{FF2B5EF4-FFF2-40B4-BE49-F238E27FC236}">
                <a16:creationId xmlns:a16="http://schemas.microsoft.com/office/drawing/2014/main" id="{7B583E9A-8EDD-4BEC-853A-CB7B21B39AC3}"/>
              </a:ext>
            </a:extLst>
          </p:cNvPr>
          <p:cNvSpPr/>
          <p:nvPr/>
        </p:nvSpPr>
        <p:spPr>
          <a:xfrm>
            <a:off x="733833" y="1844773"/>
            <a:ext cx="4341908" cy="1893505"/>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dirty="0"/>
          </a:p>
        </p:txBody>
      </p:sp>
      <p:sp>
        <p:nvSpPr>
          <p:cNvPr id="15" name="TextBox 14">
            <a:extLst>
              <a:ext uri="{FF2B5EF4-FFF2-40B4-BE49-F238E27FC236}">
                <a16:creationId xmlns:a16="http://schemas.microsoft.com/office/drawing/2014/main" id="{B794D4A2-BA65-4FF9-88C5-BB613FF03F66}"/>
              </a:ext>
            </a:extLst>
          </p:cNvPr>
          <p:cNvSpPr txBox="1"/>
          <p:nvPr/>
        </p:nvSpPr>
        <p:spPr>
          <a:xfrm>
            <a:off x="822579" y="1977061"/>
            <a:ext cx="4146724" cy="2032223"/>
          </a:xfrm>
          <a:prstGeom prst="rect">
            <a:avLst/>
          </a:prstGeom>
          <a:noFill/>
        </p:spPr>
        <p:txBody>
          <a:bodyPr wrap="square" rtlCol="0">
            <a:spAutoFit/>
          </a:bodyPr>
          <a:lstStyle/>
          <a:p>
            <a:pPr lvl="0" fontAlgn="base">
              <a:spcBef>
                <a:spcPct val="0"/>
              </a:spcBef>
              <a:spcAft>
                <a:spcPct val="0"/>
              </a:spcAft>
            </a:pPr>
            <a:r>
              <a:rPr lang="en-US" sz="1801" dirty="0">
                <a:solidFill>
                  <a:schemeClr val="bg1"/>
                </a:solidFill>
                <a:latin typeface="Stylus BT" panose="020E0402020206020304" pitchFamily="34" charset="0"/>
                <a:ea typeface="Calibri" pitchFamily="34" charset="0"/>
                <a:cs typeface="Times New Roman" pitchFamily="18" charset="0"/>
              </a:rPr>
              <a:t>Go to File </a:t>
            </a:r>
            <a:r>
              <a:rPr lang="en-US" sz="1801" dirty="0">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t> Preferences</a:t>
            </a:r>
            <a:br>
              <a:rPr lang="en-US" sz="1801" dirty="0">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br>
            <a:r>
              <a:rPr lang="en-US" sz="1801" dirty="0">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t>copy this json </a:t>
            </a:r>
            <a:r>
              <a:rPr lang="en-US" sz="1801" dirty="0" err="1">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t>url</a:t>
            </a:r>
            <a:r>
              <a:rPr lang="en-US" sz="1801" dirty="0">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t> and paste </a:t>
            </a:r>
            <a:r>
              <a:rPr lang="en-US" sz="1801" dirty="0">
                <a:solidFill>
                  <a:schemeClr val="bg1"/>
                </a:solidFill>
                <a:latin typeface="Stylus BT" panose="020E0402020206020304" pitchFamily="34" charset="0"/>
                <a:hlinkClick r:id="rId3"/>
              </a:rPr>
              <a:t>http://arduino.esp8266.com/stable/package_esp8266com_index.json</a:t>
            </a:r>
            <a:br>
              <a:rPr lang="en-US" sz="1801" dirty="0">
                <a:solidFill>
                  <a:schemeClr val="bg1"/>
                </a:solidFill>
                <a:latin typeface="Stylus BT" panose="020E0402020206020304" pitchFamily="34" charset="0"/>
              </a:rPr>
            </a:br>
            <a:r>
              <a:rPr lang="en-US" sz="1801" dirty="0">
                <a:solidFill>
                  <a:schemeClr val="bg1"/>
                </a:solidFill>
                <a:latin typeface="Stylus BT" panose="020E0402020206020304" pitchFamily="34" charset="0"/>
              </a:rPr>
              <a:t>into Additional Board Manager URLS:</a:t>
            </a:r>
            <a:br>
              <a:rPr lang="en-US" sz="1801" dirty="0">
                <a:solidFill>
                  <a:schemeClr val="bg1"/>
                </a:solidFill>
                <a:latin typeface="Stylus BT" panose="020E0402020206020304" pitchFamily="34" charset="0"/>
              </a:rPr>
            </a:br>
            <a:r>
              <a:rPr lang="en-US" sz="1801" dirty="0">
                <a:solidFill>
                  <a:schemeClr val="bg1"/>
                </a:solidFill>
                <a:latin typeface="Stylus BT" panose="020E0402020206020304" pitchFamily="34" charset="0"/>
              </a:rPr>
              <a:t>then click OK</a:t>
            </a:r>
            <a:endParaRPr lang="en-US" sz="1801" dirty="0">
              <a:solidFill>
                <a:schemeClr val="bg1"/>
              </a:solidFill>
              <a:latin typeface="Stylus BT" panose="020E0402020206020304" pitchFamily="34" charset="0"/>
              <a:cs typeface="Arial" pitchFamily="34" charset="0"/>
            </a:endParaRPr>
          </a:p>
          <a:p>
            <a:endParaRPr lang="en-US" sz="1801" dirty="0"/>
          </a:p>
        </p:txBody>
      </p:sp>
      <p:pic>
        <p:nvPicPr>
          <p:cNvPr id="16" name="Picture 15">
            <a:extLst>
              <a:ext uri="{FF2B5EF4-FFF2-40B4-BE49-F238E27FC236}">
                <a16:creationId xmlns:a16="http://schemas.microsoft.com/office/drawing/2014/main" id="{38158A61-E7F1-4A38-9ACA-22A06C58FD5C}"/>
              </a:ext>
            </a:extLst>
          </p:cNvPr>
          <p:cNvPicPr>
            <a:picLocks noChangeAspect="1"/>
          </p:cNvPicPr>
          <p:nvPr/>
        </p:nvPicPr>
        <p:blipFill rotWithShape="1">
          <a:blip r:embed="rId4">
            <a:extLst>
              <a:ext uri="{28A0092B-C50C-407E-A947-70E740481C1C}">
                <a14:useLocalDpi xmlns:a14="http://schemas.microsoft.com/office/drawing/2010/main" val="0"/>
              </a:ext>
            </a:extLst>
          </a:blip>
          <a:srcRect l="1" t="44960" r="661" b="98"/>
          <a:stretch/>
        </p:blipFill>
        <p:spPr>
          <a:xfrm>
            <a:off x="6427506" y="1406337"/>
            <a:ext cx="5483671" cy="1976089"/>
          </a:xfrm>
          <a:prstGeom prst="rect">
            <a:avLst/>
          </a:prstGeom>
        </p:spPr>
      </p:pic>
      <p:sp>
        <p:nvSpPr>
          <p:cNvPr id="17" name="Rectangle: Diagonal Corners Rounded 16">
            <a:extLst>
              <a:ext uri="{FF2B5EF4-FFF2-40B4-BE49-F238E27FC236}">
                <a16:creationId xmlns:a16="http://schemas.microsoft.com/office/drawing/2014/main" id="{55392A91-A450-4C33-BACE-AF28CCF40E0D}"/>
              </a:ext>
            </a:extLst>
          </p:cNvPr>
          <p:cNvSpPr/>
          <p:nvPr/>
        </p:nvSpPr>
        <p:spPr>
          <a:xfrm>
            <a:off x="366963" y="4032259"/>
            <a:ext cx="366871" cy="435492"/>
          </a:xfrm>
          <a:prstGeom prst="round2DiagRect">
            <a:avLst/>
          </a:prstGeom>
          <a:solidFill>
            <a:srgbClr val="F3961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r>
              <a:rPr lang="en-US" sz="3200" dirty="0">
                <a:solidFill>
                  <a:schemeClr val="bg1"/>
                </a:solidFill>
                <a:latin typeface="Stylus BT" panose="020E0402020206020304" pitchFamily="34" charset="0"/>
              </a:rPr>
              <a:t>2</a:t>
            </a:r>
          </a:p>
        </p:txBody>
      </p:sp>
      <p:cxnSp>
        <p:nvCxnSpPr>
          <p:cNvPr id="18" name="Straight Arrow Connector 17">
            <a:extLst>
              <a:ext uri="{FF2B5EF4-FFF2-40B4-BE49-F238E27FC236}">
                <a16:creationId xmlns:a16="http://schemas.microsoft.com/office/drawing/2014/main" id="{49DA5DF1-0F8B-4196-A47C-650116E234FA}"/>
              </a:ext>
            </a:extLst>
          </p:cNvPr>
          <p:cNvCxnSpPr>
            <a:cxnSpLocks/>
          </p:cNvCxnSpPr>
          <p:nvPr/>
        </p:nvCxnSpPr>
        <p:spPr>
          <a:xfrm>
            <a:off x="5470770" y="2584111"/>
            <a:ext cx="499852" cy="0"/>
          </a:xfrm>
          <a:prstGeom prst="straightConnector1">
            <a:avLst/>
          </a:prstGeom>
          <a:ln w="57150">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19" name="Round Diagonal Corner Rectangle 23">
            <a:extLst>
              <a:ext uri="{FF2B5EF4-FFF2-40B4-BE49-F238E27FC236}">
                <a16:creationId xmlns:a16="http://schemas.microsoft.com/office/drawing/2014/main" id="{9D91E396-6A8E-4B41-8F2F-B2A5AC65993B}"/>
              </a:ext>
            </a:extLst>
          </p:cNvPr>
          <p:cNvSpPr/>
          <p:nvPr/>
        </p:nvSpPr>
        <p:spPr>
          <a:xfrm>
            <a:off x="822587" y="4600800"/>
            <a:ext cx="4341908" cy="1893505"/>
          </a:xfrm>
          <a:prstGeom prst="round2Diag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1" dirty="0"/>
          </a:p>
        </p:txBody>
      </p:sp>
      <p:sp>
        <p:nvSpPr>
          <p:cNvPr id="20" name="TextBox 19">
            <a:extLst>
              <a:ext uri="{FF2B5EF4-FFF2-40B4-BE49-F238E27FC236}">
                <a16:creationId xmlns:a16="http://schemas.microsoft.com/office/drawing/2014/main" id="{444BD221-9A6B-4BAB-854D-1EA016D2F547}"/>
              </a:ext>
            </a:extLst>
          </p:cNvPr>
          <p:cNvSpPr txBox="1"/>
          <p:nvPr/>
        </p:nvSpPr>
        <p:spPr>
          <a:xfrm>
            <a:off x="869822" y="4739264"/>
            <a:ext cx="4146724" cy="1755096"/>
          </a:xfrm>
          <a:prstGeom prst="rect">
            <a:avLst/>
          </a:prstGeom>
          <a:noFill/>
        </p:spPr>
        <p:txBody>
          <a:bodyPr wrap="square" rtlCol="0">
            <a:spAutoFit/>
          </a:bodyPr>
          <a:lstStyle/>
          <a:p>
            <a:pPr lvl="0" algn="just" fontAlgn="base">
              <a:spcBef>
                <a:spcPct val="0"/>
              </a:spcBef>
              <a:spcAft>
                <a:spcPct val="0"/>
              </a:spcAft>
            </a:pPr>
            <a:r>
              <a:rPr lang="en-US" sz="1801" dirty="0">
                <a:solidFill>
                  <a:schemeClr val="bg1"/>
                </a:solidFill>
                <a:latin typeface="Stylus BT" panose="020E0402020206020304" pitchFamily="34" charset="0"/>
                <a:ea typeface="Calibri" pitchFamily="34" charset="0"/>
                <a:cs typeface="Times New Roman" pitchFamily="18" charset="0"/>
              </a:rPr>
              <a:t>Go to </a:t>
            </a:r>
            <a:r>
              <a:rPr lang="en-US" sz="1801" dirty="0" err="1">
                <a:solidFill>
                  <a:schemeClr val="bg1"/>
                </a:solidFill>
                <a:latin typeface="Stylus BT" panose="020E0402020206020304" pitchFamily="34" charset="0"/>
                <a:ea typeface="Calibri" pitchFamily="34" charset="0"/>
                <a:cs typeface="Times New Roman" pitchFamily="18" charset="0"/>
              </a:rPr>
              <a:t>Tools</a:t>
            </a:r>
            <a:r>
              <a:rPr lang="en-US" sz="1801" dirty="0" err="1">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t>BoardsBoard</a:t>
            </a:r>
            <a:r>
              <a:rPr lang="en-US" sz="1801" dirty="0">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t> Manager</a:t>
            </a:r>
            <a:br>
              <a:rPr lang="en-US" sz="1801" dirty="0">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br>
            <a:r>
              <a:rPr lang="en-US" sz="1801" dirty="0">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t>click Board Manager and then wait for a few minute until </a:t>
            </a:r>
            <a:r>
              <a:rPr lang="en-US" sz="1801" dirty="0" err="1">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t>nodeMcu</a:t>
            </a:r>
            <a:r>
              <a:rPr lang="en-US" sz="1801" dirty="0">
                <a:solidFill>
                  <a:schemeClr val="bg1"/>
                </a:solidFill>
                <a:latin typeface="Stylus BT" panose="020E0402020206020304" pitchFamily="34" charset="0"/>
                <a:ea typeface="Calibri" pitchFamily="34" charset="0"/>
                <a:cs typeface="Times New Roman" pitchFamily="18" charset="0"/>
                <a:sym typeface="Wingdings" panose="05000000000000000000" pitchFamily="2" charset="2"/>
              </a:rPr>
              <a:t> library link appear then  click Install at esp8266 by ESP8266 community</a:t>
            </a:r>
            <a:endParaRPr lang="en-US" sz="1801" dirty="0">
              <a:solidFill>
                <a:schemeClr val="bg1"/>
              </a:solidFill>
              <a:latin typeface="Stylus BT" panose="020E0402020206020304" pitchFamily="34" charset="0"/>
              <a:cs typeface="Arial" pitchFamily="34" charset="0"/>
            </a:endParaRPr>
          </a:p>
          <a:p>
            <a:endParaRPr lang="en-US" sz="1801" dirty="0"/>
          </a:p>
        </p:txBody>
      </p:sp>
      <p:cxnSp>
        <p:nvCxnSpPr>
          <p:cNvPr id="21" name="Straight Arrow Connector 20">
            <a:extLst>
              <a:ext uri="{FF2B5EF4-FFF2-40B4-BE49-F238E27FC236}">
                <a16:creationId xmlns:a16="http://schemas.microsoft.com/office/drawing/2014/main" id="{E027E13A-3E5B-4105-A345-FEF69E7FDDCD}"/>
              </a:ext>
            </a:extLst>
          </p:cNvPr>
          <p:cNvCxnSpPr>
            <a:cxnSpLocks/>
          </p:cNvCxnSpPr>
          <p:nvPr/>
        </p:nvCxnSpPr>
        <p:spPr>
          <a:xfrm>
            <a:off x="5470770" y="5384364"/>
            <a:ext cx="499852" cy="0"/>
          </a:xfrm>
          <a:prstGeom prst="straightConnector1">
            <a:avLst/>
          </a:prstGeom>
          <a:ln w="57150">
            <a:solidFill>
              <a:schemeClr val="bg1"/>
            </a:solidFill>
            <a:tailEnd type="arrow"/>
          </a:ln>
        </p:spPr>
        <p:style>
          <a:lnRef idx="3">
            <a:schemeClr val="accent2"/>
          </a:lnRef>
          <a:fillRef idx="0">
            <a:schemeClr val="accent2"/>
          </a:fillRef>
          <a:effectRef idx="2">
            <a:schemeClr val="accent2"/>
          </a:effectRef>
          <a:fontRef idx="minor">
            <a:schemeClr val="tx1"/>
          </a:fontRef>
        </p:style>
      </p:cxnSp>
      <p:pic>
        <p:nvPicPr>
          <p:cNvPr id="22" name="Picture 21">
            <a:extLst>
              <a:ext uri="{FF2B5EF4-FFF2-40B4-BE49-F238E27FC236}">
                <a16:creationId xmlns:a16="http://schemas.microsoft.com/office/drawing/2014/main" id="{BE4859C6-CB3E-411E-91E6-CAF30ED6A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7506" y="4099691"/>
            <a:ext cx="5483671" cy="2488524"/>
          </a:xfrm>
          <a:prstGeom prst="rect">
            <a:avLst/>
          </a:prstGeom>
        </p:spPr>
      </p:pic>
      <p:sp>
        <p:nvSpPr>
          <p:cNvPr id="23" name="Text Box 2">
            <a:extLst>
              <a:ext uri="{FF2B5EF4-FFF2-40B4-BE49-F238E27FC236}">
                <a16:creationId xmlns:a16="http://schemas.microsoft.com/office/drawing/2014/main" id="{AE3D4E57-5F4D-43D7-B4DE-309AEC2BF5E6}"/>
              </a:ext>
            </a:extLst>
          </p:cNvPr>
          <p:cNvSpPr txBox="1">
            <a:spLocks noChangeArrowheads="1"/>
          </p:cNvSpPr>
          <p:nvPr/>
        </p:nvSpPr>
        <p:spPr bwMode="auto">
          <a:xfrm>
            <a:off x="869831" y="4039028"/>
            <a:ext cx="2302935" cy="421961"/>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a:lnSpc>
                <a:spcPct val="115000"/>
              </a:lnSpc>
              <a:spcAft>
                <a:spcPts val="1001"/>
              </a:spcAft>
            </a:pPr>
            <a:r>
              <a:rPr lang="en-MY" sz="2000" b="1" dirty="0">
                <a:solidFill>
                  <a:schemeClr val="bg1"/>
                </a:solidFill>
                <a:latin typeface="Stylus BT" panose="020E0402020206020304" pitchFamily="34" charset="0"/>
                <a:ea typeface="Calibri"/>
                <a:cs typeface="Calibri"/>
              </a:rPr>
              <a:t>Setting </a:t>
            </a:r>
            <a:r>
              <a:rPr lang="en-MY" sz="2000" b="1" dirty="0" err="1">
                <a:solidFill>
                  <a:schemeClr val="bg1"/>
                </a:solidFill>
                <a:latin typeface="Stylus BT" panose="020E0402020206020304" pitchFamily="34" charset="0"/>
                <a:ea typeface="Calibri"/>
                <a:cs typeface="Calibri"/>
              </a:rPr>
              <a:t>NodeMCU</a:t>
            </a:r>
            <a:endParaRPr lang="en-MY" sz="1100" dirty="0">
              <a:solidFill>
                <a:schemeClr val="bg1"/>
              </a:solidFill>
              <a:latin typeface="Calibri"/>
              <a:ea typeface="Calibri"/>
              <a:cs typeface="Times New Roman"/>
            </a:endParaRPr>
          </a:p>
        </p:txBody>
      </p:sp>
    </p:spTree>
    <p:extLst>
      <p:ext uri="{BB962C8B-B14F-4D97-AF65-F5344CB8AC3E}">
        <p14:creationId xmlns:p14="http://schemas.microsoft.com/office/powerpoint/2010/main" val="3767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CBDEB7BA-C6C4-4AD4-AB2D-09E3A3339F6F}"/>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6" name="Picture 5" descr="C:\Users\NADI Eleczone\Desktop\banner8.jpg">
            <a:extLst>
              <a:ext uri="{FF2B5EF4-FFF2-40B4-BE49-F238E27FC236}">
                <a16:creationId xmlns:a16="http://schemas.microsoft.com/office/drawing/2014/main" id="{9EDFD994-C328-4B51-B0E9-03B4F345DB90}"/>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7" name="Rectangle 6">
            <a:extLst>
              <a:ext uri="{FF2B5EF4-FFF2-40B4-BE49-F238E27FC236}">
                <a16:creationId xmlns:a16="http://schemas.microsoft.com/office/drawing/2014/main" id="{C934D94E-D5C1-46A5-8794-2CB0DF5860B5}"/>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 name="TextBox 7">
            <a:extLst>
              <a:ext uri="{FF2B5EF4-FFF2-40B4-BE49-F238E27FC236}">
                <a16:creationId xmlns:a16="http://schemas.microsoft.com/office/drawing/2014/main" id="{66D0D14B-537B-46F9-8A40-A83194774C3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9" name="Rectangle 8">
            <a:extLst>
              <a:ext uri="{FF2B5EF4-FFF2-40B4-BE49-F238E27FC236}">
                <a16:creationId xmlns:a16="http://schemas.microsoft.com/office/drawing/2014/main" id="{6E7330F1-B5A4-470B-B0FF-25E7ED900C07}"/>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TextBox 9">
            <a:extLst>
              <a:ext uri="{FF2B5EF4-FFF2-40B4-BE49-F238E27FC236}">
                <a16:creationId xmlns:a16="http://schemas.microsoft.com/office/drawing/2014/main" id="{982B717E-63DE-49B0-BA4F-BA869B4363CD}"/>
              </a:ext>
            </a:extLst>
          </p:cNvPr>
          <p:cNvSpPr txBox="1"/>
          <p:nvPr/>
        </p:nvSpPr>
        <p:spPr>
          <a:xfrm>
            <a:off x="2468462" y="746008"/>
            <a:ext cx="5542447" cy="400110"/>
          </a:xfrm>
          <a:prstGeom prst="rect">
            <a:avLst/>
          </a:prstGeom>
          <a:noFill/>
        </p:spPr>
        <p:txBody>
          <a:bodyPr wrap="square" rtlCol="0">
            <a:spAutoFit/>
          </a:bodyPr>
          <a:lstStyle/>
          <a:p>
            <a:pPr algn="ctr"/>
            <a:r>
              <a:rPr lang="en-US" sz="2000" dirty="0">
                <a:latin typeface="Tele-Marines" pitchFamily="2" charset="0"/>
              </a:rPr>
              <a:t>WHAT IS IOT ?</a:t>
            </a:r>
          </a:p>
        </p:txBody>
      </p:sp>
      <p:sp>
        <p:nvSpPr>
          <p:cNvPr id="11" name="Rectangle 10">
            <a:extLst>
              <a:ext uri="{FF2B5EF4-FFF2-40B4-BE49-F238E27FC236}">
                <a16:creationId xmlns:a16="http://schemas.microsoft.com/office/drawing/2014/main" id="{33C26CED-3FE8-4605-BF18-D86ACFC951EC}"/>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2" name="Rectangle 11">
            <a:extLst>
              <a:ext uri="{FF2B5EF4-FFF2-40B4-BE49-F238E27FC236}">
                <a16:creationId xmlns:a16="http://schemas.microsoft.com/office/drawing/2014/main" id="{963B19F2-216E-4A0A-B2D1-7F3C922A4AAD}"/>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3" name="Rectangle 12">
            <a:extLst>
              <a:ext uri="{FF2B5EF4-FFF2-40B4-BE49-F238E27FC236}">
                <a16:creationId xmlns:a16="http://schemas.microsoft.com/office/drawing/2014/main" id="{AADC4155-B0F2-40C0-84B7-C872A4B31046}"/>
              </a:ext>
            </a:extLst>
          </p:cNvPr>
          <p:cNvSpPr/>
          <p:nvPr/>
        </p:nvSpPr>
        <p:spPr>
          <a:xfrm>
            <a:off x="980783" y="2016835"/>
            <a:ext cx="6334431" cy="1755096"/>
          </a:xfrm>
          <a:prstGeom prst="rect">
            <a:avLst/>
          </a:prstGeom>
          <a:solidFill>
            <a:srgbClr val="F39619"/>
          </a:solidFill>
          <a:ln w="381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1801" b="1" dirty="0">
                <a:solidFill>
                  <a:schemeClr val="bg1"/>
                </a:solidFill>
                <a:latin typeface="Stylus BT" panose="020E0402020206020304" pitchFamily="34" charset="0"/>
              </a:rPr>
              <a:t>Internet of Things (IoT), is one of popular word today, but most of person still don’t understand about IoT.  For now we are in 4</a:t>
            </a:r>
            <a:r>
              <a:rPr lang="en-US" sz="1801" b="1" baseline="30000" dirty="0">
                <a:solidFill>
                  <a:schemeClr val="bg1"/>
                </a:solidFill>
                <a:latin typeface="Stylus BT" panose="020E0402020206020304" pitchFamily="34" charset="0"/>
              </a:rPr>
              <a:t>th</a:t>
            </a:r>
            <a:r>
              <a:rPr lang="en-US" sz="1801" b="1" dirty="0">
                <a:solidFill>
                  <a:schemeClr val="bg1"/>
                </a:solidFill>
                <a:latin typeface="Stylus BT" panose="020E0402020206020304" pitchFamily="34" charset="0"/>
              </a:rPr>
              <a:t> industry revolution that will use IoT as one of technology component as a physical communication medium. IoT is a technology to communicate data(sensor, decision and </a:t>
            </a:r>
            <a:r>
              <a:rPr lang="en-US" sz="1801" b="1" dirty="0" err="1">
                <a:solidFill>
                  <a:schemeClr val="bg1"/>
                </a:solidFill>
                <a:latin typeface="Stylus BT" panose="020E0402020206020304" pitchFamily="34" charset="0"/>
              </a:rPr>
              <a:t>etc</a:t>
            </a:r>
            <a:r>
              <a:rPr lang="en-US" sz="1801" b="1" dirty="0">
                <a:solidFill>
                  <a:schemeClr val="bg1"/>
                </a:solidFill>
                <a:latin typeface="Stylus BT" panose="020E0402020206020304" pitchFamily="34" charset="0"/>
              </a:rPr>
              <a:t>) between any electronic devices.</a:t>
            </a:r>
          </a:p>
        </p:txBody>
      </p:sp>
      <p:cxnSp>
        <p:nvCxnSpPr>
          <p:cNvPr id="15" name="Connector: Curved 14">
            <a:extLst>
              <a:ext uri="{FF2B5EF4-FFF2-40B4-BE49-F238E27FC236}">
                <a16:creationId xmlns:a16="http://schemas.microsoft.com/office/drawing/2014/main" id="{B76C1C76-55EE-40D8-B559-8C0EC2883227}"/>
              </a:ext>
            </a:extLst>
          </p:cNvPr>
          <p:cNvCxnSpPr>
            <a:cxnSpLocks/>
          </p:cNvCxnSpPr>
          <p:nvPr/>
        </p:nvCxnSpPr>
        <p:spPr>
          <a:xfrm>
            <a:off x="629271" y="2025449"/>
            <a:ext cx="235975" cy="167151"/>
          </a:xfrm>
          <a:prstGeom prst="curvedConnector3">
            <a:avLst>
              <a:gd name="adj1" fmla="val 29167"/>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29D2D7C0-D545-4588-B4F5-64D4B2F57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889" r="92000">
                        <a14:foregroundMark x1="8333" y1="33889" x2="13000" y2="33889"/>
                        <a14:foregroundMark x1="58889" y1="47444" x2="57000" y2="40667"/>
                        <a14:foregroundMark x1="57000" y1="40667" x2="56778" y2="40667"/>
                        <a14:foregroundMark x1="45556" y1="66667" x2="48667" y2="40444"/>
                        <a14:foregroundMark x1="42111" y1="58778" x2="39556" y2="38000"/>
                        <a14:foregroundMark x1="49556" y1="38333" x2="49556" y2="38333"/>
                        <a14:foregroundMark x1="41222" y1="37444" x2="53556" y2="36889"/>
                        <a14:foregroundMark x1="53556" y1="36889" x2="66556" y2="36889"/>
                        <a14:foregroundMark x1="66556" y1="36889" x2="49889" y2="59444"/>
                        <a14:foregroundMark x1="49889" y1="59444" x2="34667" y2="49111"/>
                        <a14:foregroundMark x1="34667" y1="49111" x2="32889" y2="36778"/>
                        <a14:foregroundMark x1="32889" y1="36778" x2="37889" y2="31556"/>
                        <a14:foregroundMark x1="37889" y1="31556" x2="44333" y2="34778"/>
                        <a14:foregroundMark x1="44333" y1="34778" x2="54000" y2="36333"/>
                        <a14:foregroundMark x1="54000" y1="36333" x2="60889" y2="39667"/>
                        <a14:foregroundMark x1="60889" y1="39667" x2="57778" y2="49667"/>
                        <a14:foregroundMark x1="57778" y1="49667" x2="50333" y2="54333"/>
                        <a14:foregroundMark x1="50333" y1="54333" x2="57667" y2="44889"/>
                        <a14:foregroundMark x1="57667" y1="44889" x2="67667" y2="42556"/>
                        <a14:foregroundMark x1="67667" y1="42556" x2="53667" y2="52778"/>
                        <a14:foregroundMark x1="53667" y1="52778" x2="46667" y2="54556"/>
                        <a14:foregroundMark x1="46667" y1="54556" x2="58889" y2="48889"/>
                        <a14:foregroundMark x1="58889" y1="48889" x2="45667" y2="54333"/>
                        <a14:foregroundMark x1="45667" y1="54333" x2="44111" y2="47556"/>
                        <a14:foregroundMark x1="44111" y1="47556" x2="47556" y2="47556"/>
                        <a14:foregroundMark x1="51556" y1="34222" x2="60444" y2="33778"/>
                        <a14:foregroundMark x1="60444" y1="33778" x2="69444" y2="35222"/>
                        <a14:foregroundMark x1="69444" y1="35222" x2="73111" y2="45000"/>
                        <a14:foregroundMark x1="73111" y1="45000" x2="71000" y2="51889"/>
                        <a14:foregroundMark x1="71000" y1="51889" x2="66333" y2="57111"/>
                        <a14:foregroundMark x1="66333" y1="57111" x2="55222" y2="59333"/>
                        <a14:foregroundMark x1="55222" y1="59333" x2="43667" y2="55222"/>
                        <a14:foregroundMark x1="43667" y1="55222" x2="44444" y2="39889"/>
                        <a14:foregroundMark x1="44444" y1="39889" x2="52333" y2="35111"/>
                        <a14:foregroundMark x1="52333" y1="35111" x2="61222" y2="35000"/>
                        <a14:foregroundMark x1="61222" y1="35000" x2="61889" y2="35000"/>
                        <a14:foregroundMark x1="65444" y1="48222" x2="63889" y2="57333"/>
                        <a14:foregroundMark x1="63889" y1="57333" x2="63889" y2="57333"/>
                        <a14:foregroundMark x1="62222" y1="47889" x2="60778" y2="59333"/>
                        <a14:foregroundMark x1="85111" y1="48444" x2="85333" y2="56667"/>
                        <a14:foregroundMark x1="85333" y1="56667" x2="85556" y2="57111"/>
                        <a14:foregroundMark x1="78556" y1="58444" x2="87222" y2="54333"/>
                        <a14:foregroundMark x1="72778" y1="61556" x2="80444" y2="53889"/>
                        <a14:foregroundMark x1="80444" y1="53889" x2="82444" y2="50000"/>
                        <a14:foregroundMark x1="82000" y1="46444" x2="89111" y2="45000"/>
                        <a14:foregroundMark x1="89111" y1="45000" x2="89111" y2="45000"/>
                        <a14:foregroundMark x1="46000" y1="36556" x2="41111" y2="34222"/>
                        <a14:foregroundMark x1="91333" y1="56111" x2="85556" y2="53444"/>
                        <a14:foregroundMark x1="90667" y1="61889" x2="84556" y2="57778"/>
                        <a14:foregroundMark x1="84556" y1="57778" x2="84556" y2="57444"/>
                        <a14:foregroundMark x1="83889" y1="63889" x2="77444" y2="60222"/>
                        <a14:foregroundMark x1="77444" y1="60222" x2="77333" y2="60111"/>
                        <a14:foregroundMark x1="78222" y1="65667" x2="77778" y2="61111"/>
                        <a14:foregroundMark x1="86222" y1="65111" x2="88111" y2="61222"/>
                        <a14:foregroundMark x1="91889" y1="65222" x2="92111" y2="60778"/>
                        <a14:foregroundMark x1="23667" y1="60889" x2="24333" y2="46556"/>
                        <a14:foregroundMark x1="25444" y1="52667" x2="26111" y2="49444"/>
                        <a14:foregroundMark x1="21000" y1="36111" x2="17444" y2="32556"/>
                        <a14:foregroundMark x1="9889" y1="33222" x2="6889" y2="33556"/>
                        <a14:foregroundMark x1="88333" y1="49333" x2="90667" y2="51000"/>
                        <a14:foregroundMark x1="21444" y1="52444" x2="21444" y2="50000"/>
                      </a14:backgroundRemoval>
                    </a14:imgEffect>
                  </a14:imgLayer>
                </a14:imgProps>
              </a:ext>
              <a:ext uri="{28A0092B-C50C-407E-A947-70E740481C1C}">
                <a14:useLocalDpi xmlns:a14="http://schemas.microsoft.com/office/drawing/2010/main" val="0"/>
              </a:ext>
            </a:extLst>
          </a:blip>
          <a:stretch>
            <a:fillRect/>
          </a:stretch>
        </p:blipFill>
        <p:spPr>
          <a:xfrm>
            <a:off x="7430743" y="1068891"/>
            <a:ext cx="3180996" cy="2818132"/>
          </a:xfrm>
          <a:prstGeom prst="rect">
            <a:avLst/>
          </a:prstGeom>
        </p:spPr>
      </p:pic>
      <p:sp>
        <p:nvSpPr>
          <p:cNvPr id="19" name="Text Box 2">
            <a:extLst>
              <a:ext uri="{FF2B5EF4-FFF2-40B4-BE49-F238E27FC236}">
                <a16:creationId xmlns:a16="http://schemas.microsoft.com/office/drawing/2014/main" id="{0AF4667F-66FA-4102-982E-AFD9F91933E8}"/>
              </a:ext>
            </a:extLst>
          </p:cNvPr>
          <p:cNvSpPr txBox="1">
            <a:spLocks noChangeArrowheads="1"/>
          </p:cNvSpPr>
          <p:nvPr/>
        </p:nvSpPr>
        <p:spPr bwMode="auto">
          <a:xfrm>
            <a:off x="980776" y="1528777"/>
            <a:ext cx="2863641" cy="427051"/>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a:lnSpc>
                <a:spcPct val="115000"/>
              </a:lnSpc>
              <a:spcAft>
                <a:spcPts val="1001"/>
              </a:spcAft>
            </a:pPr>
            <a:r>
              <a:rPr lang="en-MY" sz="2000" b="1" dirty="0">
                <a:solidFill>
                  <a:schemeClr val="bg1"/>
                </a:solidFill>
                <a:latin typeface="Stylus BT" panose="020E0402020206020304" pitchFamily="34" charset="0"/>
                <a:ea typeface="Calibri"/>
                <a:cs typeface="Calibri"/>
              </a:rPr>
              <a:t>Internet of Things (IOT)</a:t>
            </a:r>
            <a:endParaRPr lang="en-MY" sz="1100" dirty="0">
              <a:solidFill>
                <a:schemeClr val="bg1"/>
              </a:solidFill>
              <a:latin typeface="Calibri"/>
              <a:ea typeface="Calibri"/>
              <a:cs typeface="Times New Roman"/>
            </a:endParaRPr>
          </a:p>
        </p:txBody>
      </p:sp>
      <p:sp>
        <p:nvSpPr>
          <p:cNvPr id="20" name="Text Box 2">
            <a:extLst>
              <a:ext uri="{FF2B5EF4-FFF2-40B4-BE49-F238E27FC236}">
                <a16:creationId xmlns:a16="http://schemas.microsoft.com/office/drawing/2014/main" id="{03B22C78-2B07-4E4A-A25B-BC85EF910145}"/>
              </a:ext>
            </a:extLst>
          </p:cNvPr>
          <p:cNvSpPr txBox="1">
            <a:spLocks noChangeArrowheads="1"/>
          </p:cNvSpPr>
          <p:nvPr/>
        </p:nvSpPr>
        <p:spPr bwMode="auto">
          <a:xfrm>
            <a:off x="980779" y="4102697"/>
            <a:ext cx="3335588" cy="454911"/>
          </a:xfrm>
          <a:prstGeom prst="rect">
            <a:avLst/>
          </a:prstGeom>
          <a:solidFill>
            <a:schemeClr val="tx1">
              <a:lumMod val="75000"/>
              <a:lumOff val="25000"/>
            </a:schemeClr>
          </a:solidFill>
          <a:ln w="9525">
            <a:noFill/>
            <a:miter lim="800000"/>
            <a:headEnd/>
            <a:tailEnd/>
          </a:ln>
        </p:spPr>
        <p:txBody>
          <a:bodyPr rot="0" vert="horz" wrap="square" lIns="91440" tIns="45721" rIns="91440" bIns="45721" anchor="t" anchorCtr="0">
            <a:noAutofit/>
          </a:bodyPr>
          <a:lstStyle/>
          <a:p>
            <a:pPr>
              <a:lnSpc>
                <a:spcPct val="115000"/>
              </a:lnSpc>
              <a:spcAft>
                <a:spcPts val="1001"/>
              </a:spcAft>
            </a:pPr>
            <a:r>
              <a:rPr lang="en-MY" sz="2000" b="1" dirty="0">
                <a:solidFill>
                  <a:schemeClr val="bg1"/>
                </a:solidFill>
                <a:latin typeface="Stylus BT" panose="020E0402020206020304" pitchFamily="34" charset="0"/>
                <a:ea typeface="Calibri"/>
                <a:cs typeface="Calibri"/>
              </a:rPr>
              <a:t>Why Internet of Things (IOT)</a:t>
            </a:r>
            <a:endParaRPr lang="en-MY" sz="1100" dirty="0">
              <a:solidFill>
                <a:schemeClr val="bg1"/>
              </a:solidFill>
              <a:latin typeface="Calibri"/>
              <a:ea typeface="Calibri"/>
              <a:cs typeface="Times New Roman"/>
            </a:endParaRPr>
          </a:p>
        </p:txBody>
      </p:sp>
      <p:cxnSp>
        <p:nvCxnSpPr>
          <p:cNvPr id="22" name="Connector: Curved 21">
            <a:extLst>
              <a:ext uri="{FF2B5EF4-FFF2-40B4-BE49-F238E27FC236}">
                <a16:creationId xmlns:a16="http://schemas.microsoft.com/office/drawing/2014/main" id="{EBE59205-84EF-4B88-8BAB-9DE174520D9A}"/>
              </a:ext>
            </a:extLst>
          </p:cNvPr>
          <p:cNvCxnSpPr>
            <a:cxnSpLocks/>
          </p:cNvCxnSpPr>
          <p:nvPr/>
        </p:nvCxnSpPr>
        <p:spPr>
          <a:xfrm>
            <a:off x="619439" y="4581834"/>
            <a:ext cx="235975" cy="167151"/>
          </a:xfrm>
          <a:prstGeom prst="curvedConnector3">
            <a:avLst>
              <a:gd name="adj1" fmla="val 33333"/>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5542D307-525F-4FAD-BDFC-9C9BC6F63FE8}"/>
              </a:ext>
            </a:extLst>
          </p:cNvPr>
          <p:cNvSpPr/>
          <p:nvPr/>
        </p:nvSpPr>
        <p:spPr>
          <a:xfrm>
            <a:off x="980779" y="4618605"/>
            <a:ext cx="3335588" cy="1477969"/>
          </a:xfrm>
          <a:prstGeom prst="rect">
            <a:avLst/>
          </a:prstGeom>
          <a:solidFill>
            <a:srgbClr val="F39619"/>
          </a:solidFill>
          <a:ln w="381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1801" b="1" dirty="0">
                <a:latin typeface="Stylus BT" panose="020E0402020206020304" pitchFamily="34" charset="0"/>
              </a:rPr>
              <a:t>There are many communication method that can be make in state of wireless but why insist to use IoT as a medium of communication.</a:t>
            </a:r>
          </a:p>
        </p:txBody>
      </p:sp>
      <p:pic>
        <p:nvPicPr>
          <p:cNvPr id="27" name="Picture 26">
            <a:extLst>
              <a:ext uri="{FF2B5EF4-FFF2-40B4-BE49-F238E27FC236}">
                <a16:creationId xmlns:a16="http://schemas.microsoft.com/office/drawing/2014/main" id="{15F897F4-4C8B-4476-8A1A-CD0CF1FA0979}"/>
              </a:ext>
            </a:extLst>
          </p:cNvPr>
          <p:cNvPicPr>
            <a:picLocks noChangeAspect="1"/>
          </p:cNvPicPr>
          <p:nvPr/>
        </p:nvPicPr>
        <p:blipFill>
          <a:blip r:embed="rId5"/>
          <a:stretch>
            <a:fillRect/>
          </a:stretch>
        </p:blipFill>
        <p:spPr>
          <a:xfrm>
            <a:off x="5239683" y="4039877"/>
            <a:ext cx="3180996" cy="2351099"/>
          </a:xfrm>
          <a:prstGeom prst="rect">
            <a:avLst/>
          </a:prstGeom>
        </p:spPr>
      </p:pic>
    </p:spTree>
    <p:extLst>
      <p:ext uri="{BB962C8B-B14F-4D97-AF65-F5344CB8AC3E}">
        <p14:creationId xmlns:p14="http://schemas.microsoft.com/office/powerpoint/2010/main" val="2911542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pic>
        <p:nvPicPr>
          <p:cNvPr id="20" name="Picture 19">
            <a:extLst>
              <a:ext uri="{FF2B5EF4-FFF2-40B4-BE49-F238E27FC236}">
                <a16:creationId xmlns:a16="http://schemas.microsoft.com/office/drawing/2014/main" id="{F0C2EA05-C946-4A57-8603-7A2A1B520BAF}"/>
              </a:ext>
            </a:extLst>
          </p:cNvPr>
          <p:cNvPicPr>
            <a:picLocks noChangeAspect="1"/>
          </p:cNvPicPr>
          <p:nvPr/>
        </p:nvPicPr>
        <p:blipFill>
          <a:blip r:embed="rId3"/>
          <a:stretch>
            <a:fillRect/>
          </a:stretch>
        </p:blipFill>
        <p:spPr>
          <a:xfrm>
            <a:off x="1517198" y="1452345"/>
            <a:ext cx="8695268" cy="4891087"/>
          </a:xfrm>
          <a:prstGeom prst="rect">
            <a:avLst/>
          </a:prstGeom>
          <a:ln w="57150">
            <a:solidFill>
              <a:schemeClr val="tx1">
                <a:lumMod val="75000"/>
                <a:lumOff val="25000"/>
              </a:schemeClr>
            </a:solidFill>
          </a:ln>
        </p:spPr>
      </p:pic>
      <p:sp>
        <p:nvSpPr>
          <p:cNvPr id="21" name="TextBox 20">
            <a:extLst>
              <a:ext uri="{FF2B5EF4-FFF2-40B4-BE49-F238E27FC236}">
                <a16:creationId xmlns:a16="http://schemas.microsoft.com/office/drawing/2014/main" id="{176C0F03-973D-42E5-82EF-406CF7E3E286}"/>
              </a:ext>
            </a:extLst>
          </p:cNvPr>
          <p:cNvSpPr txBox="1"/>
          <p:nvPr/>
        </p:nvSpPr>
        <p:spPr>
          <a:xfrm>
            <a:off x="2497223" y="752504"/>
            <a:ext cx="5542447" cy="400110"/>
          </a:xfrm>
          <a:prstGeom prst="rect">
            <a:avLst/>
          </a:prstGeom>
          <a:noFill/>
        </p:spPr>
        <p:txBody>
          <a:bodyPr wrap="square" rtlCol="0">
            <a:spAutoFit/>
          </a:bodyPr>
          <a:lstStyle/>
          <a:p>
            <a:pPr algn="ctr"/>
            <a:r>
              <a:rPr lang="en-US" sz="2000" dirty="0">
                <a:latin typeface="Tele-Marines" pitchFamily="2" charset="0"/>
              </a:rPr>
              <a:t>WHAT IS IOT ?</a:t>
            </a:r>
          </a:p>
        </p:txBody>
      </p:sp>
      <p:cxnSp>
        <p:nvCxnSpPr>
          <p:cNvPr id="22" name="Connector: Curved 21">
            <a:extLst>
              <a:ext uri="{FF2B5EF4-FFF2-40B4-BE49-F238E27FC236}">
                <a16:creationId xmlns:a16="http://schemas.microsoft.com/office/drawing/2014/main" id="{9CF187CE-DC4E-4ACF-B2CB-903752C36D3F}"/>
              </a:ext>
            </a:extLst>
          </p:cNvPr>
          <p:cNvCxnSpPr>
            <a:cxnSpLocks/>
          </p:cNvCxnSpPr>
          <p:nvPr/>
        </p:nvCxnSpPr>
        <p:spPr>
          <a:xfrm>
            <a:off x="1034033" y="1986118"/>
            <a:ext cx="235975" cy="167151"/>
          </a:xfrm>
          <a:prstGeom prst="curvedConnector3">
            <a:avLst>
              <a:gd name="adj1" fmla="val 29167"/>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720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9619"/>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EB0FD72-12EF-4233-B73C-9D25575458AE}"/>
              </a:ext>
            </a:extLst>
          </p:cNvPr>
          <p:cNvSpPr/>
          <p:nvPr/>
        </p:nvSpPr>
        <p:spPr>
          <a:xfrm>
            <a:off x="8253571" y="894533"/>
            <a:ext cx="3917796" cy="5963479"/>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C:\Users\NADI Eleczone\Desktop\banner8.jpg">
            <a:extLst>
              <a:ext uri="{FF2B5EF4-FFF2-40B4-BE49-F238E27FC236}">
                <a16:creationId xmlns:a16="http://schemas.microsoft.com/office/drawing/2014/main" id="{0B46EFE6-AE5E-445B-916E-595831F80E22}"/>
              </a:ext>
            </a:extLst>
          </p:cNvPr>
          <p:cNvPicPr/>
          <p:nvPr/>
        </p:nvPicPr>
        <p:blipFill rotWithShape="1">
          <a:blip r:embed="rId2">
            <a:extLst>
              <a:ext uri="{28A0092B-C50C-407E-A947-70E740481C1C}">
                <a14:useLocalDpi xmlns:a14="http://schemas.microsoft.com/office/drawing/2010/main" val="0"/>
              </a:ext>
            </a:extLst>
          </a:blip>
          <a:srcRect t="-13856" r="59820" b="1"/>
          <a:stretch/>
        </p:blipFill>
        <p:spPr bwMode="auto">
          <a:xfrm>
            <a:off x="118543" y="7"/>
            <a:ext cx="2302935" cy="1024468"/>
          </a:xfrm>
          <a:prstGeom prst="round2DiagRect">
            <a:avLst/>
          </a:prstGeom>
          <a:noFill/>
          <a:ln>
            <a:noFill/>
          </a:ln>
        </p:spPr>
      </p:pic>
      <p:sp>
        <p:nvSpPr>
          <p:cNvPr id="14" name="Rectangle 13">
            <a:extLst>
              <a:ext uri="{FF2B5EF4-FFF2-40B4-BE49-F238E27FC236}">
                <a16:creationId xmlns:a16="http://schemas.microsoft.com/office/drawing/2014/main" id="{E2E3827D-DEDD-4E95-B7C3-BA17CD5D070B}"/>
              </a:ext>
            </a:extLst>
          </p:cNvPr>
          <p:cNvSpPr/>
          <p:nvPr/>
        </p:nvSpPr>
        <p:spPr>
          <a:xfrm>
            <a:off x="2438418" y="697654"/>
            <a:ext cx="9753601" cy="7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Box 14">
            <a:extLst>
              <a:ext uri="{FF2B5EF4-FFF2-40B4-BE49-F238E27FC236}">
                <a16:creationId xmlns:a16="http://schemas.microsoft.com/office/drawing/2014/main" id="{05C8AEFB-97F6-4868-9EDF-67AE27E44558}"/>
              </a:ext>
            </a:extLst>
          </p:cNvPr>
          <p:cNvSpPr txBox="1"/>
          <p:nvPr/>
        </p:nvSpPr>
        <p:spPr>
          <a:xfrm>
            <a:off x="1685077" y="92133"/>
            <a:ext cx="9211735" cy="584775"/>
          </a:xfrm>
          <a:prstGeom prst="rect">
            <a:avLst/>
          </a:prstGeom>
          <a:noFill/>
        </p:spPr>
        <p:txBody>
          <a:bodyPr wrap="square" rtlCol="0">
            <a:spAutoFit/>
          </a:bodyPr>
          <a:lstStyle/>
          <a:p>
            <a:pPr algn="ctr"/>
            <a:r>
              <a:rPr lang="en-US" sz="3200" dirty="0">
                <a:latin typeface="Tele-Marines" pitchFamily="2" charset="0"/>
              </a:rPr>
              <a:t>NADI ELECZONE SOLUTION</a:t>
            </a:r>
          </a:p>
        </p:txBody>
      </p:sp>
      <p:sp>
        <p:nvSpPr>
          <p:cNvPr id="16" name="Rectangle 15">
            <a:extLst>
              <a:ext uri="{FF2B5EF4-FFF2-40B4-BE49-F238E27FC236}">
                <a16:creationId xmlns:a16="http://schemas.microsoft.com/office/drawing/2014/main" id="{E63F1752-5552-4FFC-B57F-598373AC17D3}"/>
              </a:ext>
            </a:extLst>
          </p:cNvPr>
          <p:cNvSpPr/>
          <p:nvPr/>
        </p:nvSpPr>
        <p:spPr>
          <a:xfrm>
            <a:off x="2438401" y="1146121"/>
            <a:ext cx="5574539" cy="84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8" name="Rectangle 17">
            <a:extLst>
              <a:ext uri="{FF2B5EF4-FFF2-40B4-BE49-F238E27FC236}">
                <a16:creationId xmlns:a16="http://schemas.microsoft.com/office/drawing/2014/main" id="{AFF17CF0-E57C-40F4-A2F1-111C7A1008EF}"/>
              </a:ext>
            </a:extLst>
          </p:cNvPr>
          <p:cNvSpPr/>
          <p:nvPr/>
        </p:nvSpPr>
        <p:spPr>
          <a:xfrm>
            <a:off x="7948254" y="761683"/>
            <a:ext cx="6469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 name="Rectangle 18">
            <a:extLst>
              <a:ext uri="{FF2B5EF4-FFF2-40B4-BE49-F238E27FC236}">
                <a16:creationId xmlns:a16="http://schemas.microsoft.com/office/drawing/2014/main" id="{DCB31EA1-7D8A-44E8-BF68-16CBBAAA4886}"/>
              </a:ext>
            </a:extLst>
          </p:cNvPr>
          <p:cNvSpPr/>
          <p:nvPr/>
        </p:nvSpPr>
        <p:spPr>
          <a:xfrm>
            <a:off x="2438411" y="718247"/>
            <a:ext cx="58812" cy="468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0" name="TextBox 9">
            <a:extLst>
              <a:ext uri="{FF2B5EF4-FFF2-40B4-BE49-F238E27FC236}">
                <a16:creationId xmlns:a16="http://schemas.microsoft.com/office/drawing/2014/main" id="{D235500E-5B2D-4BFE-94A2-2BCD66731E84}"/>
              </a:ext>
            </a:extLst>
          </p:cNvPr>
          <p:cNvSpPr txBox="1"/>
          <p:nvPr/>
        </p:nvSpPr>
        <p:spPr>
          <a:xfrm>
            <a:off x="2497223" y="752504"/>
            <a:ext cx="5542447" cy="400110"/>
          </a:xfrm>
          <a:prstGeom prst="rect">
            <a:avLst/>
          </a:prstGeom>
          <a:noFill/>
        </p:spPr>
        <p:txBody>
          <a:bodyPr wrap="square" rtlCol="0">
            <a:spAutoFit/>
          </a:bodyPr>
          <a:lstStyle/>
          <a:p>
            <a:pPr algn="ctr"/>
            <a:r>
              <a:rPr lang="en-US" sz="2000" dirty="0">
                <a:latin typeface="Tele-Marines" pitchFamily="2" charset="0"/>
              </a:rPr>
              <a:t>WHAT IS IOT ?</a:t>
            </a:r>
          </a:p>
        </p:txBody>
      </p:sp>
      <p:pic>
        <p:nvPicPr>
          <p:cNvPr id="11" name="Picture 10">
            <a:extLst>
              <a:ext uri="{FF2B5EF4-FFF2-40B4-BE49-F238E27FC236}">
                <a16:creationId xmlns:a16="http://schemas.microsoft.com/office/drawing/2014/main" id="{90FAAC9F-B8FF-441E-8071-AE39BE66FC60}"/>
              </a:ext>
            </a:extLst>
          </p:cNvPr>
          <p:cNvPicPr>
            <a:picLocks noChangeAspect="1"/>
          </p:cNvPicPr>
          <p:nvPr/>
        </p:nvPicPr>
        <p:blipFill>
          <a:blip r:embed="rId3"/>
          <a:stretch>
            <a:fillRect/>
          </a:stretch>
        </p:blipFill>
        <p:spPr>
          <a:xfrm>
            <a:off x="1542597" y="1398961"/>
            <a:ext cx="8669867" cy="4876800"/>
          </a:xfrm>
          <a:prstGeom prst="rect">
            <a:avLst/>
          </a:prstGeom>
          <a:ln w="57150">
            <a:solidFill>
              <a:schemeClr val="tx1">
                <a:lumMod val="75000"/>
                <a:lumOff val="25000"/>
              </a:schemeClr>
            </a:solidFill>
          </a:ln>
        </p:spPr>
      </p:pic>
    </p:spTree>
    <p:extLst>
      <p:ext uri="{BB962C8B-B14F-4D97-AF65-F5344CB8AC3E}">
        <p14:creationId xmlns:p14="http://schemas.microsoft.com/office/powerpoint/2010/main" val="1414373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579</TotalTime>
  <Words>1388</Words>
  <Application>Microsoft Office PowerPoint</Application>
  <PresentationFormat>Widescreen</PresentationFormat>
  <Paragraphs>264</Paragraphs>
  <Slides>47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Gungsuh</vt:lpstr>
      <vt:lpstr>3ds Light</vt:lpstr>
      <vt:lpstr>Arial</vt:lpstr>
      <vt:lpstr>BankGothic Lt BT</vt:lpstr>
      <vt:lpstr>Calibri</vt:lpstr>
      <vt:lpstr>Calibri Light</vt:lpstr>
      <vt:lpstr>Stylus BT</vt:lpstr>
      <vt:lpstr>Tele-Marines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Deelya</dc:creator>
  <cp:lastModifiedBy>Deelya</cp:lastModifiedBy>
  <cp:revision>52</cp:revision>
  <dcterms:created xsi:type="dcterms:W3CDTF">2018-06-30T20:18:27Z</dcterms:created>
  <dcterms:modified xsi:type="dcterms:W3CDTF">2018-07-19T06:03:17Z</dcterms:modified>
</cp:coreProperties>
</file>